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2.jpg" ContentType="image/jpg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media/image36.jpg" ContentType="image/jpg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1" r:id="rId6"/>
  </p:sldMasterIdLst>
  <p:notesMasterIdLst>
    <p:notesMasterId r:id="rId21"/>
  </p:notesMasterIdLst>
  <p:handoutMasterIdLst>
    <p:handoutMasterId r:id="rId22"/>
  </p:handoutMasterIdLst>
  <p:sldIdLst>
    <p:sldId id="258" r:id="rId7"/>
    <p:sldId id="303" r:id="rId8"/>
    <p:sldId id="304" r:id="rId9"/>
    <p:sldId id="267" r:id="rId10"/>
    <p:sldId id="257" r:id="rId11"/>
    <p:sldId id="259" r:id="rId12"/>
    <p:sldId id="260" r:id="rId13"/>
    <p:sldId id="262" r:id="rId14"/>
    <p:sldId id="302" r:id="rId15"/>
    <p:sldId id="264" r:id="rId16"/>
    <p:sldId id="294" r:id="rId17"/>
    <p:sldId id="261" r:id="rId18"/>
    <p:sldId id="263" r:id="rId19"/>
    <p:sldId id="266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A99362-DB6E-42F0-A912-6B97D6902C35}" v="113" dt="2023-04-18T13:54:14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0"/>
  </p:normalViewPr>
  <p:slideViewPr>
    <p:cSldViewPr>
      <p:cViewPr varScale="1">
        <p:scale>
          <a:sx n="75" d="100"/>
          <a:sy n="75" d="100"/>
        </p:scale>
        <p:origin x="1282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0" Type="http://schemas.openxmlformats.org/officeDocument/2006/relationships/slide" Target="slides/slide14.xml"/><Relationship Id="rId16" Type="http://schemas.openxmlformats.org/officeDocument/2006/relationships/slide" Target="slides/slide1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Ramirez" userId="fa898c8b-86c6-4fc4-864d-9b819ddf0a48" providerId="ADAL" clId="{8A70272C-7C3F-464E-9F7E-5B94D1A97AB5}"/>
    <pc:docChg chg="modSld">
      <pc:chgData name="Andy Ramirez" userId="fa898c8b-86c6-4fc4-864d-9b819ddf0a48" providerId="ADAL" clId="{8A70272C-7C3F-464E-9F7E-5B94D1A97AB5}" dt="2023-04-19T11:51:29.847" v="10" actId="1076"/>
      <pc:docMkLst>
        <pc:docMk/>
      </pc:docMkLst>
      <pc:sldChg chg="modSp mod">
        <pc:chgData name="Andy Ramirez" userId="fa898c8b-86c6-4fc4-864d-9b819ddf0a48" providerId="ADAL" clId="{8A70272C-7C3F-464E-9F7E-5B94D1A97AB5}" dt="2023-04-19T11:51:29.847" v="10" actId="1076"/>
        <pc:sldMkLst>
          <pc:docMk/>
          <pc:sldMk cId="3613912473" sldId="258"/>
        </pc:sldMkLst>
        <pc:spChg chg="mod">
          <ac:chgData name="Andy Ramirez" userId="fa898c8b-86c6-4fc4-864d-9b819ddf0a48" providerId="ADAL" clId="{8A70272C-7C3F-464E-9F7E-5B94D1A97AB5}" dt="2023-04-19T11:51:29.847" v="10" actId="1076"/>
          <ac:spMkLst>
            <pc:docMk/>
            <pc:sldMk cId="3613912473" sldId="258"/>
            <ac:spMk id="27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8DC199-3137-42DC-8072-6EB0582D7FD8}" type="doc">
      <dgm:prSet loTypeId="urn:microsoft.com/office/officeart/2018/2/layout/IconLabelList" loCatId="icon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037E459-C78F-4140-9216-F3932025B2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/>
            <a:t>At Skalar Pharma, we offer:</a:t>
          </a:r>
        </a:p>
      </dgm:t>
    </dgm:pt>
    <dgm:pt modelId="{BBE7856E-8025-4DE8-B4A8-189D6A4E6EFD}" type="parTrans" cxnId="{7BF055DD-8D47-4E02-B4A2-88635F78B90E}">
      <dgm:prSet/>
      <dgm:spPr/>
      <dgm:t>
        <a:bodyPr/>
        <a:lstStyle/>
        <a:p>
          <a:endParaRPr lang="en-US"/>
        </a:p>
      </dgm:t>
    </dgm:pt>
    <dgm:pt modelId="{11064075-E345-433F-A789-D8E98B1E842B}" type="sibTrans" cxnId="{7BF055DD-8D47-4E02-B4A2-88635F78B90E}">
      <dgm:prSet/>
      <dgm:spPr/>
      <dgm:t>
        <a:bodyPr/>
        <a:lstStyle/>
        <a:p>
          <a:endParaRPr lang="en-US"/>
        </a:p>
      </dgm:t>
    </dgm:pt>
    <dgm:pt modelId="{FBDBDBA5-D7ED-4126-8F92-7CED145E0D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dirty="0"/>
            <a:t>A diverse range of manufacturing and contract manufacturing services for the active pharmaceutical ingredients (API’S) industry</a:t>
          </a:r>
        </a:p>
      </dgm:t>
    </dgm:pt>
    <dgm:pt modelId="{F93E34C5-D1B1-4E95-9AB9-7D7B2680AE63}" type="parTrans" cxnId="{4BF793CB-61F2-4F0F-AC81-CCE59C9C435C}">
      <dgm:prSet/>
      <dgm:spPr/>
      <dgm:t>
        <a:bodyPr/>
        <a:lstStyle/>
        <a:p>
          <a:endParaRPr lang="en-US"/>
        </a:p>
      </dgm:t>
    </dgm:pt>
    <dgm:pt modelId="{49381712-DD38-4A86-86E7-B794FB30B8C8}" type="sibTrans" cxnId="{4BF793CB-61F2-4F0F-AC81-CCE59C9C435C}">
      <dgm:prSet/>
      <dgm:spPr/>
      <dgm:t>
        <a:bodyPr/>
        <a:lstStyle/>
        <a:p>
          <a:endParaRPr lang="en-US"/>
        </a:p>
      </dgm:t>
    </dgm:pt>
    <dgm:pt modelId="{5EAF1720-A6CA-487F-9E36-F8DC5EABDD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Focus on exceptional quality and safety standards that meet strict regulatory guidelines, such as cGMP</a:t>
          </a:r>
        </a:p>
      </dgm:t>
    </dgm:pt>
    <dgm:pt modelId="{C4B9ADA4-2E34-4757-A3AA-D2135F26775F}" type="parTrans" cxnId="{805FFB8D-2890-4C88-BE28-49F7B5B8933A}">
      <dgm:prSet/>
      <dgm:spPr/>
      <dgm:t>
        <a:bodyPr/>
        <a:lstStyle/>
        <a:p>
          <a:endParaRPr lang="en-US"/>
        </a:p>
      </dgm:t>
    </dgm:pt>
    <dgm:pt modelId="{2B83B2BD-F081-44DC-8D44-C8BB689F4926}" type="sibTrans" cxnId="{805FFB8D-2890-4C88-BE28-49F7B5B8933A}">
      <dgm:prSet/>
      <dgm:spPr/>
      <dgm:t>
        <a:bodyPr/>
        <a:lstStyle/>
        <a:p>
          <a:endParaRPr lang="en-US"/>
        </a:p>
      </dgm:t>
    </dgm:pt>
    <dgm:pt modelId="{4CD0C2A6-6CA7-43EC-B71B-A1CF028913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Production of high-quality API products</a:t>
          </a:r>
        </a:p>
      </dgm:t>
    </dgm:pt>
    <dgm:pt modelId="{C7D5A9D8-C723-49E4-B825-8FCAF7910923}" type="parTrans" cxnId="{914CFC01-D254-4535-9F76-158920CF5349}">
      <dgm:prSet/>
      <dgm:spPr/>
      <dgm:t>
        <a:bodyPr/>
        <a:lstStyle/>
        <a:p>
          <a:endParaRPr lang="en-US"/>
        </a:p>
      </dgm:t>
    </dgm:pt>
    <dgm:pt modelId="{96DEDBF0-ECFD-4C0D-AE6A-78478CE00C11}" type="sibTrans" cxnId="{914CFC01-D254-4535-9F76-158920CF5349}">
      <dgm:prSet/>
      <dgm:spPr/>
      <dgm:t>
        <a:bodyPr/>
        <a:lstStyle/>
        <a:p>
          <a:endParaRPr lang="en-US"/>
        </a:p>
      </dgm:t>
    </dgm:pt>
    <dgm:pt modelId="{B0E92418-38CE-4877-92D5-21270531CD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dirty="0"/>
            <a:t>Formulation development, and analytical testing as a contract manufacturer to support your product development process</a:t>
          </a:r>
        </a:p>
      </dgm:t>
    </dgm:pt>
    <dgm:pt modelId="{F591CEDD-6A08-45B2-9E5C-27BBAE1EE850}" type="parTrans" cxnId="{B24F414B-CA2F-483E-A8A9-A40A142A0FC7}">
      <dgm:prSet/>
      <dgm:spPr/>
      <dgm:t>
        <a:bodyPr/>
        <a:lstStyle/>
        <a:p>
          <a:endParaRPr lang="en-US"/>
        </a:p>
      </dgm:t>
    </dgm:pt>
    <dgm:pt modelId="{0C527833-6920-4B07-BD88-86E616BB00A2}" type="sibTrans" cxnId="{B24F414B-CA2F-483E-A8A9-A40A142A0FC7}">
      <dgm:prSet/>
      <dgm:spPr/>
      <dgm:t>
        <a:bodyPr/>
        <a:lstStyle/>
        <a:p>
          <a:endParaRPr lang="en-US"/>
        </a:p>
      </dgm:t>
    </dgm:pt>
    <dgm:pt modelId="{AC5D003B-9F80-42F7-9B92-2F4421489C7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dirty="0"/>
            <a:t>Commitment to sustainability and environmental responsibility in our manufacturing processes and product offerings</a:t>
          </a:r>
        </a:p>
      </dgm:t>
    </dgm:pt>
    <dgm:pt modelId="{CC111264-BE58-4F09-B46C-74836FBFEFBE}" type="parTrans" cxnId="{0BF50739-C3EB-4397-8DCB-9C0C1A5745C9}">
      <dgm:prSet/>
      <dgm:spPr/>
      <dgm:t>
        <a:bodyPr/>
        <a:lstStyle/>
        <a:p>
          <a:endParaRPr lang="en-US"/>
        </a:p>
      </dgm:t>
    </dgm:pt>
    <dgm:pt modelId="{5B613FC4-64EF-484E-9789-F46106C16636}" type="sibTrans" cxnId="{0BF50739-C3EB-4397-8DCB-9C0C1A5745C9}">
      <dgm:prSet/>
      <dgm:spPr/>
      <dgm:t>
        <a:bodyPr/>
        <a:lstStyle/>
        <a:p>
          <a:endParaRPr lang="en-US"/>
        </a:p>
      </dgm:t>
    </dgm:pt>
    <dgm:pt modelId="{E02BCB81-E41D-4067-973F-C0204BFE270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dirty="0"/>
            <a:t>Partner with Skalar Pharma to deliver top-quality, safe, and sustainable products to your customers</a:t>
          </a:r>
          <a:r>
            <a:rPr lang="en-US" sz="1200" dirty="0"/>
            <a:t>.</a:t>
          </a:r>
        </a:p>
      </dgm:t>
    </dgm:pt>
    <dgm:pt modelId="{AD23EFC6-0BE1-47B9-8C2A-183F259F2A6F}" type="parTrans" cxnId="{B64DACBE-946F-4E69-8D33-AE64E92468DD}">
      <dgm:prSet/>
      <dgm:spPr/>
      <dgm:t>
        <a:bodyPr/>
        <a:lstStyle/>
        <a:p>
          <a:endParaRPr lang="en-US"/>
        </a:p>
      </dgm:t>
    </dgm:pt>
    <dgm:pt modelId="{1591AED3-CCDD-4BB0-AABB-4A97C22E7DA1}" type="sibTrans" cxnId="{B64DACBE-946F-4E69-8D33-AE64E92468DD}">
      <dgm:prSet/>
      <dgm:spPr/>
      <dgm:t>
        <a:bodyPr/>
        <a:lstStyle/>
        <a:p>
          <a:endParaRPr lang="en-US"/>
        </a:p>
      </dgm:t>
    </dgm:pt>
    <dgm:pt modelId="{244D86CA-0E0F-4BB0-9D32-BD1AA3159B39}" type="pres">
      <dgm:prSet presAssocID="{A78DC199-3137-42DC-8072-6EB0582D7FD8}" presName="root" presStyleCnt="0">
        <dgm:presLayoutVars>
          <dgm:dir/>
          <dgm:resizeHandles val="exact"/>
        </dgm:presLayoutVars>
      </dgm:prSet>
      <dgm:spPr/>
    </dgm:pt>
    <dgm:pt modelId="{C835A019-783E-4936-A470-2E15E6FDF65D}" type="pres">
      <dgm:prSet presAssocID="{7037E459-C78F-4140-9216-F3932025B240}" presName="compNode" presStyleCnt="0"/>
      <dgm:spPr/>
    </dgm:pt>
    <dgm:pt modelId="{E563873D-3EE2-49A3-A771-3F8F37BE3844}" type="pres">
      <dgm:prSet presAssocID="{7037E459-C78F-4140-9216-F3932025B240}" presName="iconRect" presStyleLbl="node1" presStyleIdx="0" presStyleCnt="7" custLinFactNeighborX="-49718" custLinFactNeighborY="-1977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27706C39-F294-479E-AADF-E97524D0B4AA}" type="pres">
      <dgm:prSet presAssocID="{7037E459-C78F-4140-9216-F3932025B240}" presName="spaceRect" presStyleCnt="0"/>
      <dgm:spPr/>
    </dgm:pt>
    <dgm:pt modelId="{7F2A6A77-1358-4050-B12A-9361282A0C00}" type="pres">
      <dgm:prSet presAssocID="{7037E459-C78F-4140-9216-F3932025B240}" presName="textRect" presStyleLbl="revTx" presStyleIdx="0" presStyleCnt="7" custScaleX="117852" custScaleY="60152" custLinFactNeighborX="-18297" custLinFactNeighborY="-87142">
        <dgm:presLayoutVars>
          <dgm:chMax val="1"/>
          <dgm:chPref val="1"/>
        </dgm:presLayoutVars>
      </dgm:prSet>
      <dgm:spPr/>
    </dgm:pt>
    <dgm:pt modelId="{C16BFCAE-F501-4843-A785-39374E203978}" type="pres">
      <dgm:prSet presAssocID="{11064075-E345-433F-A789-D8E98B1E842B}" presName="sibTrans" presStyleCnt="0"/>
      <dgm:spPr/>
    </dgm:pt>
    <dgm:pt modelId="{84CD9997-4D74-4852-ABA1-DCB029E2C73D}" type="pres">
      <dgm:prSet presAssocID="{FBDBDBA5-D7ED-4126-8F92-7CED145E0DEB}" presName="compNode" presStyleCnt="0"/>
      <dgm:spPr/>
    </dgm:pt>
    <dgm:pt modelId="{E11CBD47-8870-4476-B471-F149B521E723}" type="pres">
      <dgm:prSet presAssocID="{FBDBDBA5-D7ED-4126-8F92-7CED145E0DEB}" presName="iconRect" presStyleLbl="node1" presStyleIdx="1" presStyleCnt="7" custLinFactNeighborX="-43186" custLinFactNeighborY="-1541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0A2083B3-8F34-4FE1-B9DD-45953AF07827}" type="pres">
      <dgm:prSet presAssocID="{FBDBDBA5-D7ED-4126-8F92-7CED145E0DEB}" presName="spaceRect" presStyleCnt="0"/>
      <dgm:spPr/>
    </dgm:pt>
    <dgm:pt modelId="{92A28347-D6F3-41CD-8154-0B737B536E5C}" type="pres">
      <dgm:prSet presAssocID="{FBDBDBA5-D7ED-4126-8F92-7CED145E0DEB}" presName="textRect" presStyleLbl="revTx" presStyleIdx="1" presStyleCnt="7" custScaleX="148399" custLinFactNeighborX="-12373" custLinFactNeighborY="-52804">
        <dgm:presLayoutVars>
          <dgm:chMax val="1"/>
          <dgm:chPref val="1"/>
        </dgm:presLayoutVars>
      </dgm:prSet>
      <dgm:spPr/>
    </dgm:pt>
    <dgm:pt modelId="{B6EA3FCD-A8C9-43B9-ADC6-AAF726BA044F}" type="pres">
      <dgm:prSet presAssocID="{49381712-DD38-4A86-86E7-B794FB30B8C8}" presName="sibTrans" presStyleCnt="0"/>
      <dgm:spPr/>
    </dgm:pt>
    <dgm:pt modelId="{EFD59CAC-E6CA-41E4-A9B2-1AC329C3E9FA}" type="pres">
      <dgm:prSet presAssocID="{5EAF1720-A6CA-487F-9E36-F8DC5EABDD8A}" presName="compNode" presStyleCnt="0"/>
      <dgm:spPr/>
    </dgm:pt>
    <dgm:pt modelId="{F7E2AED1-43F5-4826-8657-E1EDBA03B203}" type="pres">
      <dgm:prSet presAssocID="{5EAF1720-A6CA-487F-9E36-F8DC5EABDD8A}" presName="iconRect" presStyleLbl="node1" presStyleIdx="2" presStyleCnt="7" custLinFactNeighborX="-27415" custLinFactNeighborY="-439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ECDB6D5E-8580-4680-A4F4-2F87E80CAC2E}" type="pres">
      <dgm:prSet presAssocID="{5EAF1720-A6CA-487F-9E36-F8DC5EABDD8A}" presName="spaceRect" presStyleCnt="0"/>
      <dgm:spPr/>
    </dgm:pt>
    <dgm:pt modelId="{787C91BE-E01D-42E9-B26E-17B94A5C7B91}" type="pres">
      <dgm:prSet presAssocID="{5EAF1720-A6CA-487F-9E36-F8DC5EABDD8A}" presName="textRect" presStyleLbl="revTx" presStyleIdx="2" presStyleCnt="7" custLinFactNeighborX="-4676" custLinFactNeighborY="-53983">
        <dgm:presLayoutVars>
          <dgm:chMax val="1"/>
          <dgm:chPref val="1"/>
        </dgm:presLayoutVars>
      </dgm:prSet>
      <dgm:spPr/>
    </dgm:pt>
    <dgm:pt modelId="{B92D3B97-AF30-413C-A2A5-820163DE9C53}" type="pres">
      <dgm:prSet presAssocID="{2B83B2BD-F081-44DC-8D44-C8BB689F4926}" presName="sibTrans" presStyleCnt="0"/>
      <dgm:spPr/>
    </dgm:pt>
    <dgm:pt modelId="{7B9E23D1-95EB-4092-AE3F-190F841B4183}" type="pres">
      <dgm:prSet presAssocID="{4CD0C2A6-6CA7-43EC-B71B-A1CF028913D7}" presName="compNode" presStyleCnt="0"/>
      <dgm:spPr/>
    </dgm:pt>
    <dgm:pt modelId="{B565BFFB-3645-4B50-995E-F9D3151E06EB}" type="pres">
      <dgm:prSet presAssocID="{4CD0C2A6-6CA7-43EC-B71B-A1CF028913D7}" presName="iconRect" presStyleLbl="node1" presStyleIdx="3" presStyleCnt="7" custLinFactNeighborX="7529" custLinFactNeighborY="-439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405E3729-3AE5-4C25-AE16-52393E732A88}" type="pres">
      <dgm:prSet presAssocID="{4CD0C2A6-6CA7-43EC-B71B-A1CF028913D7}" presName="spaceRect" presStyleCnt="0"/>
      <dgm:spPr/>
    </dgm:pt>
    <dgm:pt modelId="{0D32E327-1B18-458D-AD66-EB48FEF31457}" type="pres">
      <dgm:prSet presAssocID="{4CD0C2A6-6CA7-43EC-B71B-A1CF028913D7}" presName="textRect" presStyleLbl="revTx" presStyleIdx="3" presStyleCnt="7" custLinFactNeighborX="1821" custLinFactNeighborY="-28679">
        <dgm:presLayoutVars>
          <dgm:chMax val="1"/>
          <dgm:chPref val="1"/>
        </dgm:presLayoutVars>
      </dgm:prSet>
      <dgm:spPr/>
    </dgm:pt>
    <dgm:pt modelId="{328E20AF-3824-4258-8CE7-ABFFDA47374E}" type="pres">
      <dgm:prSet presAssocID="{96DEDBF0-ECFD-4C0D-AE6A-78478CE00C11}" presName="sibTrans" presStyleCnt="0"/>
      <dgm:spPr/>
    </dgm:pt>
    <dgm:pt modelId="{C043AD23-614B-46AC-94FB-0DCF9761E801}" type="pres">
      <dgm:prSet presAssocID="{B0E92418-38CE-4877-92D5-21270531CDD3}" presName="compNode" presStyleCnt="0"/>
      <dgm:spPr/>
    </dgm:pt>
    <dgm:pt modelId="{70D040F7-23FB-40BB-B4FA-63DA19B769CA}" type="pres">
      <dgm:prSet presAssocID="{B0E92418-38CE-4877-92D5-21270531CDD3}" presName="iconRect" presStyleLbl="node1" presStyleIdx="4" presStyleCnt="7" custLinFactNeighborX="-78950" custLinFactNeighborY="31329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98622D7A-EA26-4B5A-B379-13CDC240521B}" type="pres">
      <dgm:prSet presAssocID="{B0E92418-38CE-4877-92D5-21270531CDD3}" presName="spaceRect" presStyleCnt="0"/>
      <dgm:spPr/>
    </dgm:pt>
    <dgm:pt modelId="{4DA45636-A60A-4B3A-B8FF-CAD859161BD3}" type="pres">
      <dgm:prSet presAssocID="{B0E92418-38CE-4877-92D5-21270531CDD3}" presName="textRect" presStyleLbl="revTx" presStyleIdx="4" presStyleCnt="7" custScaleX="169002" custLinFactNeighborX="-48542" custLinFactNeighborY="22847">
        <dgm:presLayoutVars>
          <dgm:chMax val="1"/>
          <dgm:chPref val="1"/>
        </dgm:presLayoutVars>
      </dgm:prSet>
      <dgm:spPr/>
    </dgm:pt>
    <dgm:pt modelId="{2C9F3024-5594-4179-ABCA-E658BC536075}" type="pres">
      <dgm:prSet presAssocID="{0C527833-6920-4B07-BD88-86E616BB00A2}" presName="sibTrans" presStyleCnt="0"/>
      <dgm:spPr/>
    </dgm:pt>
    <dgm:pt modelId="{9160E2D4-8D2F-4F7B-9FEE-E94E8D33CBAD}" type="pres">
      <dgm:prSet presAssocID="{AC5D003B-9F80-42F7-9B92-2F4421489C71}" presName="compNode" presStyleCnt="0"/>
      <dgm:spPr/>
    </dgm:pt>
    <dgm:pt modelId="{AE0C3A91-A71C-4132-A29B-3B0330DEE099}" type="pres">
      <dgm:prSet presAssocID="{AC5D003B-9F80-42F7-9B92-2F4421489C71}" presName="iconRect" presStyleLbl="node1" presStyleIdx="5" presStyleCnt="7" custLinFactNeighborX="-19786" custLinFactNeighborY="4516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27E26CAD-5799-4A62-8607-91DE78BCE762}" type="pres">
      <dgm:prSet presAssocID="{AC5D003B-9F80-42F7-9B92-2F4421489C71}" presName="spaceRect" presStyleCnt="0"/>
      <dgm:spPr/>
    </dgm:pt>
    <dgm:pt modelId="{019F17DB-628E-42EF-927A-82CEA5E13BF2}" type="pres">
      <dgm:prSet presAssocID="{AC5D003B-9F80-42F7-9B92-2F4421489C71}" presName="textRect" presStyleLbl="revTx" presStyleIdx="5" presStyleCnt="7" custScaleX="179219" custLinFactNeighborX="-16192" custLinFactNeighborY="22847">
        <dgm:presLayoutVars>
          <dgm:chMax val="1"/>
          <dgm:chPref val="1"/>
        </dgm:presLayoutVars>
      </dgm:prSet>
      <dgm:spPr/>
    </dgm:pt>
    <dgm:pt modelId="{7D2818C8-4387-49FC-AA08-5B68FAB07E81}" type="pres">
      <dgm:prSet presAssocID="{5B613FC4-64EF-484E-9789-F46106C16636}" presName="sibTrans" presStyleCnt="0"/>
      <dgm:spPr/>
    </dgm:pt>
    <dgm:pt modelId="{C92F5175-5DC8-42FD-A0F1-9B59A2E65AC9}" type="pres">
      <dgm:prSet presAssocID="{E02BCB81-E41D-4067-973F-C0204BFE270A}" presName="compNode" presStyleCnt="0"/>
      <dgm:spPr/>
    </dgm:pt>
    <dgm:pt modelId="{C92C1BD4-2271-4C73-A0A5-CA07DEE6C0FB}" type="pres">
      <dgm:prSet presAssocID="{E02BCB81-E41D-4067-973F-C0204BFE270A}" presName="iconRect" presStyleLbl="node1" presStyleIdx="6" presStyleCnt="7" custLinFactNeighborX="-17588" custLinFactNeighborY="31329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27167DF1-E954-4178-9F6E-B2C75CEC7A8D}" type="pres">
      <dgm:prSet presAssocID="{E02BCB81-E41D-4067-973F-C0204BFE270A}" presName="spaceRect" presStyleCnt="0"/>
      <dgm:spPr/>
    </dgm:pt>
    <dgm:pt modelId="{4660BB36-1729-43E4-A011-D78078C4DA5B}" type="pres">
      <dgm:prSet presAssocID="{E02BCB81-E41D-4067-973F-C0204BFE270A}" presName="textRect" presStyleLbl="revTx" presStyleIdx="6" presStyleCnt="7" custScaleX="140914" custLinFactNeighborX="-8948" custLinFactNeighborY="18015">
        <dgm:presLayoutVars>
          <dgm:chMax val="1"/>
          <dgm:chPref val="1"/>
        </dgm:presLayoutVars>
      </dgm:prSet>
      <dgm:spPr/>
    </dgm:pt>
  </dgm:ptLst>
  <dgm:cxnLst>
    <dgm:cxn modelId="{914CFC01-D254-4535-9F76-158920CF5349}" srcId="{A78DC199-3137-42DC-8072-6EB0582D7FD8}" destId="{4CD0C2A6-6CA7-43EC-B71B-A1CF028913D7}" srcOrd="3" destOrd="0" parTransId="{C7D5A9D8-C723-49E4-B825-8FCAF7910923}" sibTransId="{96DEDBF0-ECFD-4C0D-AE6A-78478CE00C11}"/>
    <dgm:cxn modelId="{C9C5E402-6036-4725-8B0F-6FFD01A06862}" type="presOf" srcId="{4CD0C2A6-6CA7-43EC-B71B-A1CF028913D7}" destId="{0D32E327-1B18-458D-AD66-EB48FEF31457}" srcOrd="0" destOrd="0" presId="urn:microsoft.com/office/officeart/2018/2/layout/IconLabelList"/>
    <dgm:cxn modelId="{60B0550D-0CD7-480F-93B0-2A88F1DFB866}" type="presOf" srcId="{AC5D003B-9F80-42F7-9B92-2F4421489C71}" destId="{019F17DB-628E-42EF-927A-82CEA5E13BF2}" srcOrd="0" destOrd="0" presId="urn:microsoft.com/office/officeart/2018/2/layout/IconLabelList"/>
    <dgm:cxn modelId="{CEB83135-B037-402F-9110-C4A78E710B41}" type="presOf" srcId="{7037E459-C78F-4140-9216-F3932025B240}" destId="{7F2A6A77-1358-4050-B12A-9361282A0C00}" srcOrd="0" destOrd="0" presId="urn:microsoft.com/office/officeart/2018/2/layout/IconLabelList"/>
    <dgm:cxn modelId="{0BF50739-C3EB-4397-8DCB-9C0C1A5745C9}" srcId="{A78DC199-3137-42DC-8072-6EB0582D7FD8}" destId="{AC5D003B-9F80-42F7-9B92-2F4421489C71}" srcOrd="5" destOrd="0" parTransId="{CC111264-BE58-4F09-B46C-74836FBFEFBE}" sibTransId="{5B613FC4-64EF-484E-9789-F46106C16636}"/>
    <dgm:cxn modelId="{35D05A40-EE16-4FC0-A75B-F1B2FDA69A36}" type="presOf" srcId="{5EAF1720-A6CA-487F-9E36-F8DC5EABDD8A}" destId="{787C91BE-E01D-42E9-B26E-17B94A5C7B91}" srcOrd="0" destOrd="0" presId="urn:microsoft.com/office/officeart/2018/2/layout/IconLabelList"/>
    <dgm:cxn modelId="{B24F414B-CA2F-483E-A8A9-A40A142A0FC7}" srcId="{A78DC199-3137-42DC-8072-6EB0582D7FD8}" destId="{B0E92418-38CE-4877-92D5-21270531CDD3}" srcOrd="4" destOrd="0" parTransId="{F591CEDD-6A08-45B2-9E5C-27BBAE1EE850}" sibTransId="{0C527833-6920-4B07-BD88-86E616BB00A2}"/>
    <dgm:cxn modelId="{ABE5D586-8E15-4E5E-B5F0-8AC0039FD8E8}" type="presOf" srcId="{FBDBDBA5-D7ED-4126-8F92-7CED145E0DEB}" destId="{92A28347-D6F3-41CD-8154-0B737B536E5C}" srcOrd="0" destOrd="0" presId="urn:microsoft.com/office/officeart/2018/2/layout/IconLabelList"/>
    <dgm:cxn modelId="{805FFB8D-2890-4C88-BE28-49F7B5B8933A}" srcId="{A78DC199-3137-42DC-8072-6EB0582D7FD8}" destId="{5EAF1720-A6CA-487F-9E36-F8DC5EABDD8A}" srcOrd="2" destOrd="0" parTransId="{C4B9ADA4-2E34-4757-A3AA-D2135F26775F}" sibTransId="{2B83B2BD-F081-44DC-8D44-C8BB689F4926}"/>
    <dgm:cxn modelId="{814F7D92-9201-49CD-B8E1-1BCB5CB1DC42}" type="presOf" srcId="{A78DC199-3137-42DC-8072-6EB0582D7FD8}" destId="{244D86CA-0E0F-4BB0-9D32-BD1AA3159B39}" srcOrd="0" destOrd="0" presId="urn:microsoft.com/office/officeart/2018/2/layout/IconLabelList"/>
    <dgm:cxn modelId="{810063A0-DAE8-4135-9B43-8159060DF1F1}" type="presOf" srcId="{B0E92418-38CE-4877-92D5-21270531CDD3}" destId="{4DA45636-A60A-4B3A-B8FF-CAD859161BD3}" srcOrd="0" destOrd="0" presId="urn:microsoft.com/office/officeart/2018/2/layout/IconLabelList"/>
    <dgm:cxn modelId="{B64DACBE-946F-4E69-8D33-AE64E92468DD}" srcId="{A78DC199-3137-42DC-8072-6EB0582D7FD8}" destId="{E02BCB81-E41D-4067-973F-C0204BFE270A}" srcOrd="6" destOrd="0" parTransId="{AD23EFC6-0BE1-47B9-8C2A-183F259F2A6F}" sibTransId="{1591AED3-CCDD-4BB0-AABB-4A97C22E7DA1}"/>
    <dgm:cxn modelId="{4BF793CB-61F2-4F0F-AC81-CCE59C9C435C}" srcId="{A78DC199-3137-42DC-8072-6EB0582D7FD8}" destId="{FBDBDBA5-D7ED-4126-8F92-7CED145E0DEB}" srcOrd="1" destOrd="0" parTransId="{F93E34C5-D1B1-4E95-9AB9-7D7B2680AE63}" sibTransId="{49381712-DD38-4A86-86E7-B794FB30B8C8}"/>
    <dgm:cxn modelId="{7BF055DD-8D47-4E02-B4A2-88635F78B90E}" srcId="{A78DC199-3137-42DC-8072-6EB0582D7FD8}" destId="{7037E459-C78F-4140-9216-F3932025B240}" srcOrd="0" destOrd="0" parTransId="{BBE7856E-8025-4DE8-B4A8-189D6A4E6EFD}" sibTransId="{11064075-E345-433F-A789-D8E98B1E842B}"/>
    <dgm:cxn modelId="{33AD05EA-7FE2-4B66-9866-E00F10848DFA}" type="presOf" srcId="{E02BCB81-E41D-4067-973F-C0204BFE270A}" destId="{4660BB36-1729-43E4-A011-D78078C4DA5B}" srcOrd="0" destOrd="0" presId="urn:microsoft.com/office/officeart/2018/2/layout/IconLabelList"/>
    <dgm:cxn modelId="{BABB6B9B-CBFB-41BD-AE39-3B05CBC3E4C1}" type="presParOf" srcId="{244D86CA-0E0F-4BB0-9D32-BD1AA3159B39}" destId="{C835A019-783E-4936-A470-2E15E6FDF65D}" srcOrd="0" destOrd="0" presId="urn:microsoft.com/office/officeart/2018/2/layout/IconLabelList"/>
    <dgm:cxn modelId="{D773536C-E713-4B5D-B400-47641206A1BE}" type="presParOf" srcId="{C835A019-783E-4936-A470-2E15E6FDF65D}" destId="{E563873D-3EE2-49A3-A771-3F8F37BE3844}" srcOrd="0" destOrd="0" presId="urn:microsoft.com/office/officeart/2018/2/layout/IconLabelList"/>
    <dgm:cxn modelId="{A4D3D21E-E5C3-4EA4-9E13-FDF08E74D4D9}" type="presParOf" srcId="{C835A019-783E-4936-A470-2E15E6FDF65D}" destId="{27706C39-F294-479E-AADF-E97524D0B4AA}" srcOrd="1" destOrd="0" presId="urn:microsoft.com/office/officeart/2018/2/layout/IconLabelList"/>
    <dgm:cxn modelId="{2CB70D0E-242C-4414-82F6-938C94E4D8A2}" type="presParOf" srcId="{C835A019-783E-4936-A470-2E15E6FDF65D}" destId="{7F2A6A77-1358-4050-B12A-9361282A0C00}" srcOrd="2" destOrd="0" presId="urn:microsoft.com/office/officeart/2018/2/layout/IconLabelList"/>
    <dgm:cxn modelId="{D249D845-52C9-4B04-AE25-4A035CE9FA1B}" type="presParOf" srcId="{244D86CA-0E0F-4BB0-9D32-BD1AA3159B39}" destId="{C16BFCAE-F501-4843-A785-39374E203978}" srcOrd="1" destOrd="0" presId="urn:microsoft.com/office/officeart/2018/2/layout/IconLabelList"/>
    <dgm:cxn modelId="{6BC36BC2-A4BF-47EE-B35D-E94E7AC4D6E9}" type="presParOf" srcId="{244D86CA-0E0F-4BB0-9D32-BD1AA3159B39}" destId="{84CD9997-4D74-4852-ABA1-DCB029E2C73D}" srcOrd="2" destOrd="0" presId="urn:microsoft.com/office/officeart/2018/2/layout/IconLabelList"/>
    <dgm:cxn modelId="{C9185B96-BBE8-42C1-8F8D-102DA1F534DD}" type="presParOf" srcId="{84CD9997-4D74-4852-ABA1-DCB029E2C73D}" destId="{E11CBD47-8870-4476-B471-F149B521E723}" srcOrd="0" destOrd="0" presId="urn:microsoft.com/office/officeart/2018/2/layout/IconLabelList"/>
    <dgm:cxn modelId="{B0199146-5D1E-436A-B0C0-C635789F7C44}" type="presParOf" srcId="{84CD9997-4D74-4852-ABA1-DCB029E2C73D}" destId="{0A2083B3-8F34-4FE1-B9DD-45953AF07827}" srcOrd="1" destOrd="0" presId="urn:microsoft.com/office/officeart/2018/2/layout/IconLabelList"/>
    <dgm:cxn modelId="{AEF19344-8140-480B-B346-4BEE8B92C5AB}" type="presParOf" srcId="{84CD9997-4D74-4852-ABA1-DCB029E2C73D}" destId="{92A28347-D6F3-41CD-8154-0B737B536E5C}" srcOrd="2" destOrd="0" presId="urn:microsoft.com/office/officeart/2018/2/layout/IconLabelList"/>
    <dgm:cxn modelId="{36948066-5B9E-4543-A575-23A1897C5F9A}" type="presParOf" srcId="{244D86CA-0E0F-4BB0-9D32-BD1AA3159B39}" destId="{B6EA3FCD-A8C9-43B9-ADC6-AAF726BA044F}" srcOrd="3" destOrd="0" presId="urn:microsoft.com/office/officeart/2018/2/layout/IconLabelList"/>
    <dgm:cxn modelId="{843A366C-1B04-4189-A880-0C409A708B55}" type="presParOf" srcId="{244D86CA-0E0F-4BB0-9D32-BD1AA3159B39}" destId="{EFD59CAC-E6CA-41E4-A9B2-1AC329C3E9FA}" srcOrd="4" destOrd="0" presId="urn:microsoft.com/office/officeart/2018/2/layout/IconLabelList"/>
    <dgm:cxn modelId="{C0497F76-DB54-4CBE-91B6-B473BA33CFD4}" type="presParOf" srcId="{EFD59CAC-E6CA-41E4-A9B2-1AC329C3E9FA}" destId="{F7E2AED1-43F5-4826-8657-E1EDBA03B203}" srcOrd="0" destOrd="0" presId="urn:microsoft.com/office/officeart/2018/2/layout/IconLabelList"/>
    <dgm:cxn modelId="{4A36EC35-4916-429D-8370-761DE485600C}" type="presParOf" srcId="{EFD59CAC-E6CA-41E4-A9B2-1AC329C3E9FA}" destId="{ECDB6D5E-8580-4680-A4F4-2F87E80CAC2E}" srcOrd="1" destOrd="0" presId="urn:microsoft.com/office/officeart/2018/2/layout/IconLabelList"/>
    <dgm:cxn modelId="{03EE54DE-088B-4C31-AA68-C220192568C4}" type="presParOf" srcId="{EFD59CAC-E6CA-41E4-A9B2-1AC329C3E9FA}" destId="{787C91BE-E01D-42E9-B26E-17B94A5C7B91}" srcOrd="2" destOrd="0" presId="urn:microsoft.com/office/officeart/2018/2/layout/IconLabelList"/>
    <dgm:cxn modelId="{7DCA98C2-4FDE-4B17-BAB9-DA3EB68156DC}" type="presParOf" srcId="{244D86CA-0E0F-4BB0-9D32-BD1AA3159B39}" destId="{B92D3B97-AF30-413C-A2A5-820163DE9C53}" srcOrd="5" destOrd="0" presId="urn:microsoft.com/office/officeart/2018/2/layout/IconLabelList"/>
    <dgm:cxn modelId="{D9ECEB09-D5A2-4C64-A63E-C82925782293}" type="presParOf" srcId="{244D86CA-0E0F-4BB0-9D32-BD1AA3159B39}" destId="{7B9E23D1-95EB-4092-AE3F-190F841B4183}" srcOrd="6" destOrd="0" presId="urn:microsoft.com/office/officeart/2018/2/layout/IconLabelList"/>
    <dgm:cxn modelId="{276C5E8E-ED48-4F01-BBAC-EE2F2E42A858}" type="presParOf" srcId="{7B9E23D1-95EB-4092-AE3F-190F841B4183}" destId="{B565BFFB-3645-4B50-995E-F9D3151E06EB}" srcOrd="0" destOrd="0" presId="urn:microsoft.com/office/officeart/2018/2/layout/IconLabelList"/>
    <dgm:cxn modelId="{119DBF82-DAA0-4EBB-BF68-D94F7A77D014}" type="presParOf" srcId="{7B9E23D1-95EB-4092-AE3F-190F841B4183}" destId="{405E3729-3AE5-4C25-AE16-52393E732A88}" srcOrd="1" destOrd="0" presId="urn:microsoft.com/office/officeart/2018/2/layout/IconLabelList"/>
    <dgm:cxn modelId="{788B7511-1CF4-4F00-8FA3-DC3AA2B36596}" type="presParOf" srcId="{7B9E23D1-95EB-4092-AE3F-190F841B4183}" destId="{0D32E327-1B18-458D-AD66-EB48FEF31457}" srcOrd="2" destOrd="0" presId="urn:microsoft.com/office/officeart/2018/2/layout/IconLabelList"/>
    <dgm:cxn modelId="{04FC4166-04DB-4B7C-A5D3-CE0004E69279}" type="presParOf" srcId="{244D86CA-0E0F-4BB0-9D32-BD1AA3159B39}" destId="{328E20AF-3824-4258-8CE7-ABFFDA47374E}" srcOrd="7" destOrd="0" presId="urn:microsoft.com/office/officeart/2018/2/layout/IconLabelList"/>
    <dgm:cxn modelId="{26C4D679-339E-42DC-9CB5-C87517463893}" type="presParOf" srcId="{244D86CA-0E0F-4BB0-9D32-BD1AA3159B39}" destId="{C043AD23-614B-46AC-94FB-0DCF9761E801}" srcOrd="8" destOrd="0" presId="urn:microsoft.com/office/officeart/2018/2/layout/IconLabelList"/>
    <dgm:cxn modelId="{1F592478-D1A9-4704-BD79-60B0BA893B96}" type="presParOf" srcId="{C043AD23-614B-46AC-94FB-0DCF9761E801}" destId="{70D040F7-23FB-40BB-B4FA-63DA19B769CA}" srcOrd="0" destOrd="0" presId="urn:microsoft.com/office/officeart/2018/2/layout/IconLabelList"/>
    <dgm:cxn modelId="{699AAD33-9CAF-4F9E-9847-587AF3F07B95}" type="presParOf" srcId="{C043AD23-614B-46AC-94FB-0DCF9761E801}" destId="{98622D7A-EA26-4B5A-B379-13CDC240521B}" srcOrd="1" destOrd="0" presId="urn:microsoft.com/office/officeart/2018/2/layout/IconLabelList"/>
    <dgm:cxn modelId="{A3779719-AAE1-4FA5-B56F-4CA1275E7E9B}" type="presParOf" srcId="{C043AD23-614B-46AC-94FB-0DCF9761E801}" destId="{4DA45636-A60A-4B3A-B8FF-CAD859161BD3}" srcOrd="2" destOrd="0" presId="urn:microsoft.com/office/officeart/2018/2/layout/IconLabelList"/>
    <dgm:cxn modelId="{A6FCAD6D-12ED-4962-A664-1E811E1CE971}" type="presParOf" srcId="{244D86CA-0E0F-4BB0-9D32-BD1AA3159B39}" destId="{2C9F3024-5594-4179-ABCA-E658BC536075}" srcOrd="9" destOrd="0" presId="urn:microsoft.com/office/officeart/2018/2/layout/IconLabelList"/>
    <dgm:cxn modelId="{36F7EA60-235B-4C54-B555-659BD2613BBE}" type="presParOf" srcId="{244D86CA-0E0F-4BB0-9D32-BD1AA3159B39}" destId="{9160E2D4-8D2F-4F7B-9FEE-E94E8D33CBAD}" srcOrd="10" destOrd="0" presId="urn:microsoft.com/office/officeart/2018/2/layout/IconLabelList"/>
    <dgm:cxn modelId="{D6C41A36-5385-4677-8DE6-F6A621A31EED}" type="presParOf" srcId="{9160E2D4-8D2F-4F7B-9FEE-E94E8D33CBAD}" destId="{AE0C3A91-A71C-4132-A29B-3B0330DEE099}" srcOrd="0" destOrd="0" presId="urn:microsoft.com/office/officeart/2018/2/layout/IconLabelList"/>
    <dgm:cxn modelId="{92F2A7E5-A4BB-45C3-88BB-8924F75FFC44}" type="presParOf" srcId="{9160E2D4-8D2F-4F7B-9FEE-E94E8D33CBAD}" destId="{27E26CAD-5799-4A62-8607-91DE78BCE762}" srcOrd="1" destOrd="0" presId="urn:microsoft.com/office/officeart/2018/2/layout/IconLabelList"/>
    <dgm:cxn modelId="{81CB4010-0F69-4EAF-9015-1375AD00C4E5}" type="presParOf" srcId="{9160E2D4-8D2F-4F7B-9FEE-E94E8D33CBAD}" destId="{019F17DB-628E-42EF-927A-82CEA5E13BF2}" srcOrd="2" destOrd="0" presId="urn:microsoft.com/office/officeart/2018/2/layout/IconLabelList"/>
    <dgm:cxn modelId="{03DFFFD5-0DAF-47B2-9150-42A74344A4E5}" type="presParOf" srcId="{244D86CA-0E0F-4BB0-9D32-BD1AA3159B39}" destId="{7D2818C8-4387-49FC-AA08-5B68FAB07E81}" srcOrd="11" destOrd="0" presId="urn:microsoft.com/office/officeart/2018/2/layout/IconLabelList"/>
    <dgm:cxn modelId="{53E93AEB-430D-42A3-8461-5CA793197AE8}" type="presParOf" srcId="{244D86CA-0E0F-4BB0-9D32-BD1AA3159B39}" destId="{C92F5175-5DC8-42FD-A0F1-9B59A2E65AC9}" srcOrd="12" destOrd="0" presId="urn:microsoft.com/office/officeart/2018/2/layout/IconLabelList"/>
    <dgm:cxn modelId="{442E30A4-0FF1-48DC-BDD6-E43B84BB6BC0}" type="presParOf" srcId="{C92F5175-5DC8-42FD-A0F1-9B59A2E65AC9}" destId="{C92C1BD4-2271-4C73-A0A5-CA07DEE6C0FB}" srcOrd="0" destOrd="0" presId="urn:microsoft.com/office/officeart/2018/2/layout/IconLabelList"/>
    <dgm:cxn modelId="{86A04FA0-5E3D-4775-B84F-82E4DB5C4752}" type="presParOf" srcId="{C92F5175-5DC8-42FD-A0F1-9B59A2E65AC9}" destId="{27167DF1-E954-4178-9F6E-B2C75CEC7A8D}" srcOrd="1" destOrd="0" presId="urn:microsoft.com/office/officeart/2018/2/layout/IconLabelList"/>
    <dgm:cxn modelId="{511A7371-40A2-4B65-AC89-6476BD130310}" type="presParOf" srcId="{C92F5175-5DC8-42FD-A0F1-9B59A2E65AC9}" destId="{4660BB36-1729-43E4-A011-D78078C4DA5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C40FBE-F180-4402-A890-B276DF1AB8D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8662F8E-CC23-437E-BBAA-BCDC2748A303}">
      <dgm:prSet/>
      <dgm:spPr/>
      <dgm:t>
        <a:bodyPr/>
        <a:lstStyle/>
        <a:p>
          <a:r>
            <a:rPr lang="en-US" b="1"/>
            <a:t>Location</a:t>
          </a:r>
          <a:endParaRPr lang="en-US"/>
        </a:p>
      </dgm:t>
    </dgm:pt>
    <dgm:pt modelId="{780D5E57-B238-4022-B9C0-F10EBD29C07C}" type="parTrans" cxnId="{5AC94DD2-592F-4FCB-9594-AF30DAB7B728}">
      <dgm:prSet/>
      <dgm:spPr/>
      <dgm:t>
        <a:bodyPr/>
        <a:lstStyle/>
        <a:p>
          <a:endParaRPr lang="en-US"/>
        </a:p>
      </dgm:t>
    </dgm:pt>
    <dgm:pt modelId="{8594778B-754F-4AF6-8817-38EEFF38EF65}" type="sibTrans" cxnId="{5AC94DD2-592F-4FCB-9594-AF30DAB7B728}">
      <dgm:prSet/>
      <dgm:spPr/>
      <dgm:t>
        <a:bodyPr/>
        <a:lstStyle/>
        <a:p>
          <a:endParaRPr lang="en-US"/>
        </a:p>
      </dgm:t>
    </dgm:pt>
    <dgm:pt modelId="{A4EB891A-6AA6-4936-926F-850B9C50E54A}">
      <dgm:prSet/>
      <dgm:spPr/>
      <dgm:t>
        <a:bodyPr/>
        <a:lstStyle/>
        <a:p>
          <a:r>
            <a:rPr lang="en-US" b="1"/>
            <a:t>30 miles from Ponce</a:t>
          </a:r>
          <a:endParaRPr lang="en-US"/>
        </a:p>
      </dgm:t>
    </dgm:pt>
    <dgm:pt modelId="{0ECFAE93-D71A-4A76-A5C6-96BA51A92DE3}" type="parTrans" cxnId="{E49A8EC5-EDC9-4FC9-AD90-C95B66113E15}">
      <dgm:prSet/>
      <dgm:spPr/>
      <dgm:t>
        <a:bodyPr/>
        <a:lstStyle/>
        <a:p>
          <a:endParaRPr lang="en-US"/>
        </a:p>
      </dgm:t>
    </dgm:pt>
    <dgm:pt modelId="{861BFFEC-D1D9-4968-96E7-8F8E2F62195B}" type="sibTrans" cxnId="{E49A8EC5-EDC9-4FC9-AD90-C95B66113E15}">
      <dgm:prSet/>
      <dgm:spPr/>
      <dgm:t>
        <a:bodyPr/>
        <a:lstStyle/>
        <a:p>
          <a:endParaRPr lang="en-US"/>
        </a:p>
      </dgm:t>
    </dgm:pt>
    <dgm:pt modelId="{BF279D09-83DE-4C97-84E0-8678E61D0670}">
      <dgm:prSet/>
      <dgm:spPr/>
      <dgm:t>
        <a:bodyPr/>
        <a:lstStyle/>
        <a:p>
          <a:r>
            <a:rPr lang="en-US" b="1"/>
            <a:t>60 miles from San Juan metro area</a:t>
          </a:r>
          <a:endParaRPr lang="en-US"/>
        </a:p>
      </dgm:t>
    </dgm:pt>
    <dgm:pt modelId="{3B8DAE44-778A-415E-8823-788323D82D90}" type="parTrans" cxnId="{B2845E9D-7C1A-4DB1-8E14-879D15703035}">
      <dgm:prSet/>
      <dgm:spPr/>
      <dgm:t>
        <a:bodyPr/>
        <a:lstStyle/>
        <a:p>
          <a:endParaRPr lang="en-US"/>
        </a:p>
      </dgm:t>
    </dgm:pt>
    <dgm:pt modelId="{1385E038-FEA7-4A61-A530-6EBE507F52FC}" type="sibTrans" cxnId="{B2845E9D-7C1A-4DB1-8E14-879D15703035}">
      <dgm:prSet/>
      <dgm:spPr/>
      <dgm:t>
        <a:bodyPr/>
        <a:lstStyle/>
        <a:p>
          <a:endParaRPr lang="en-US"/>
        </a:p>
      </dgm:t>
    </dgm:pt>
    <dgm:pt modelId="{A3E1BDBD-DDCF-4FF6-A5AF-4A883BD08CC2}">
      <dgm:prSet/>
      <dgm:spPr/>
      <dgm:t>
        <a:bodyPr/>
        <a:lstStyle/>
        <a:p>
          <a:r>
            <a:rPr lang="en-US" b="1"/>
            <a:t>Easy highway access</a:t>
          </a:r>
          <a:endParaRPr lang="en-US"/>
        </a:p>
      </dgm:t>
    </dgm:pt>
    <dgm:pt modelId="{677F28A4-AC42-4597-9557-2A8882E3DE4F}" type="parTrans" cxnId="{447D4752-51FD-45F1-9541-D1FA74179EB6}">
      <dgm:prSet/>
      <dgm:spPr/>
      <dgm:t>
        <a:bodyPr/>
        <a:lstStyle/>
        <a:p>
          <a:endParaRPr lang="en-US"/>
        </a:p>
      </dgm:t>
    </dgm:pt>
    <dgm:pt modelId="{CBFCED6F-C017-41CA-B6A0-B424C4BA857A}" type="sibTrans" cxnId="{447D4752-51FD-45F1-9541-D1FA74179EB6}">
      <dgm:prSet/>
      <dgm:spPr/>
      <dgm:t>
        <a:bodyPr/>
        <a:lstStyle/>
        <a:p>
          <a:endParaRPr lang="en-US"/>
        </a:p>
      </dgm:t>
    </dgm:pt>
    <dgm:pt modelId="{F7AD4D8B-D4B8-4619-98E0-4475B4212EC7}">
      <dgm:prSet/>
      <dgm:spPr/>
      <dgm:t>
        <a:bodyPr/>
        <a:lstStyle/>
        <a:p>
          <a:r>
            <a:rPr lang="en-US" b="1" dirty="0"/>
            <a:t>Close to port, hospitals, and fire departments</a:t>
          </a:r>
          <a:endParaRPr lang="en-US" dirty="0"/>
        </a:p>
      </dgm:t>
    </dgm:pt>
    <dgm:pt modelId="{63600341-BF01-4C09-B773-577446103FA6}" type="parTrans" cxnId="{8E8E0BC6-2A14-4EDD-8F05-01D1B029044F}">
      <dgm:prSet/>
      <dgm:spPr/>
      <dgm:t>
        <a:bodyPr/>
        <a:lstStyle/>
        <a:p>
          <a:endParaRPr lang="en-US"/>
        </a:p>
      </dgm:t>
    </dgm:pt>
    <dgm:pt modelId="{E9D0FCF0-3ABF-4493-A14F-D2B8BB510398}" type="sibTrans" cxnId="{8E8E0BC6-2A14-4EDD-8F05-01D1B029044F}">
      <dgm:prSet/>
      <dgm:spPr/>
      <dgm:t>
        <a:bodyPr/>
        <a:lstStyle/>
        <a:p>
          <a:endParaRPr lang="en-US"/>
        </a:p>
      </dgm:t>
    </dgm:pt>
    <dgm:pt modelId="{875105BB-250C-4399-8039-D6CA8D7C95D4}">
      <dgm:prSet/>
      <dgm:spPr/>
      <dgm:t>
        <a:bodyPr/>
        <a:lstStyle/>
        <a:p>
          <a:r>
            <a:rPr lang="en-US" b="1"/>
            <a:t>100-acre property, 35 acres currently developed</a:t>
          </a:r>
          <a:endParaRPr lang="en-US"/>
        </a:p>
      </dgm:t>
    </dgm:pt>
    <dgm:pt modelId="{76828EFB-01E1-4148-A4FB-5C1FCB75C39D}" type="parTrans" cxnId="{815A4F62-35EB-48FF-A201-92B2C3705182}">
      <dgm:prSet/>
      <dgm:spPr/>
      <dgm:t>
        <a:bodyPr/>
        <a:lstStyle/>
        <a:p>
          <a:endParaRPr lang="en-US"/>
        </a:p>
      </dgm:t>
    </dgm:pt>
    <dgm:pt modelId="{9E39C7F1-7AA5-46B7-BEAD-0ED8F9A20E78}" type="sibTrans" cxnId="{815A4F62-35EB-48FF-A201-92B2C3705182}">
      <dgm:prSet/>
      <dgm:spPr/>
      <dgm:t>
        <a:bodyPr/>
        <a:lstStyle/>
        <a:p>
          <a:endParaRPr lang="en-US"/>
        </a:p>
      </dgm:t>
    </dgm:pt>
    <dgm:pt modelId="{CE3D663F-1D76-4D1C-A16D-11A5B8C5437F}">
      <dgm:prSet/>
      <dgm:spPr/>
      <dgm:t>
        <a:bodyPr/>
        <a:lstStyle/>
        <a:p>
          <a:r>
            <a:rPr lang="en-US" b="1"/>
            <a:t>History</a:t>
          </a:r>
          <a:endParaRPr lang="en-US"/>
        </a:p>
      </dgm:t>
    </dgm:pt>
    <dgm:pt modelId="{0FA436BA-F37A-45C8-A7DC-317AB13AB157}" type="parTrans" cxnId="{87D5E1F7-9C27-47BE-AEB2-D0E735476685}">
      <dgm:prSet/>
      <dgm:spPr/>
      <dgm:t>
        <a:bodyPr/>
        <a:lstStyle/>
        <a:p>
          <a:endParaRPr lang="en-US"/>
        </a:p>
      </dgm:t>
    </dgm:pt>
    <dgm:pt modelId="{57E4DA09-DD98-4D41-B6D6-29CCFE2E9232}" type="sibTrans" cxnId="{87D5E1F7-9C27-47BE-AEB2-D0E735476685}">
      <dgm:prSet/>
      <dgm:spPr/>
      <dgm:t>
        <a:bodyPr/>
        <a:lstStyle/>
        <a:p>
          <a:endParaRPr lang="en-US"/>
        </a:p>
      </dgm:t>
    </dgm:pt>
    <dgm:pt modelId="{75624265-51A3-45EC-AF79-4D70E17AB1E1}">
      <dgm:prSet/>
      <dgm:spPr/>
      <dgm:t>
        <a:bodyPr/>
        <a:lstStyle/>
        <a:p>
          <a:r>
            <a:rPr lang="en-US" b="1"/>
            <a:t>Initial facilities commissioned in 1992</a:t>
          </a:r>
          <a:endParaRPr lang="en-US"/>
        </a:p>
      </dgm:t>
    </dgm:pt>
    <dgm:pt modelId="{99820F1E-15F1-4A18-B652-5453525B88D8}" type="parTrans" cxnId="{AE25C24F-0A8E-4BDC-8AA1-3C4B28EF5599}">
      <dgm:prSet/>
      <dgm:spPr/>
      <dgm:t>
        <a:bodyPr/>
        <a:lstStyle/>
        <a:p>
          <a:endParaRPr lang="en-US"/>
        </a:p>
      </dgm:t>
    </dgm:pt>
    <dgm:pt modelId="{8CFE86AC-8DBA-4E55-9381-18A522E6AC02}" type="sibTrans" cxnId="{AE25C24F-0A8E-4BDC-8AA1-3C4B28EF5599}">
      <dgm:prSet/>
      <dgm:spPr/>
      <dgm:t>
        <a:bodyPr/>
        <a:lstStyle/>
        <a:p>
          <a:endParaRPr lang="en-US"/>
        </a:p>
      </dgm:t>
    </dgm:pt>
    <dgm:pt modelId="{1966027D-F452-40D3-A23C-C86B52E6FAEE}">
      <dgm:prSet/>
      <dgm:spPr/>
      <dgm:t>
        <a:bodyPr/>
        <a:lstStyle/>
        <a:p>
          <a:r>
            <a:rPr lang="en-US" b="1"/>
            <a:t>Site purchased by Lilly in 2005 from AstraZeneca</a:t>
          </a:r>
          <a:endParaRPr lang="en-US"/>
        </a:p>
      </dgm:t>
    </dgm:pt>
    <dgm:pt modelId="{93BE8581-363B-450A-9AA9-4926404A6604}" type="parTrans" cxnId="{F7E2E674-9C84-4F55-8DAE-1102E4D08A8D}">
      <dgm:prSet/>
      <dgm:spPr/>
      <dgm:t>
        <a:bodyPr/>
        <a:lstStyle/>
        <a:p>
          <a:endParaRPr lang="en-US"/>
        </a:p>
      </dgm:t>
    </dgm:pt>
    <dgm:pt modelId="{F76DC22F-DDAE-4940-9D44-ED23BC395F08}" type="sibTrans" cxnId="{F7E2E674-9C84-4F55-8DAE-1102E4D08A8D}">
      <dgm:prSet/>
      <dgm:spPr/>
      <dgm:t>
        <a:bodyPr/>
        <a:lstStyle/>
        <a:p>
          <a:endParaRPr lang="en-US"/>
        </a:p>
      </dgm:t>
    </dgm:pt>
    <dgm:pt modelId="{636E8266-6901-4B6F-A612-3A0F1A12B5CE}">
      <dgm:prSet/>
      <dgm:spPr/>
      <dgm:t>
        <a:bodyPr/>
        <a:lstStyle/>
        <a:p>
          <a:r>
            <a:rPr lang="en-US" b="1"/>
            <a:t>Site purchased by Skalar Pharma LLC in 2016 from Lilly</a:t>
          </a:r>
          <a:endParaRPr lang="en-US"/>
        </a:p>
      </dgm:t>
    </dgm:pt>
    <dgm:pt modelId="{D6C7D20F-6684-4A3C-88AD-DC79622DB667}" type="parTrans" cxnId="{39BA484E-7CC3-43D9-A2C6-23476B5A9560}">
      <dgm:prSet/>
      <dgm:spPr/>
      <dgm:t>
        <a:bodyPr/>
        <a:lstStyle/>
        <a:p>
          <a:endParaRPr lang="en-US"/>
        </a:p>
      </dgm:t>
    </dgm:pt>
    <dgm:pt modelId="{5B0D11C2-5260-4198-B7BB-89482B039CAD}" type="sibTrans" cxnId="{39BA484E-7CC3-43D9-A2C6-23476B5A9560}">
      <dgm:prSet/>
      <dgm:spPr/>
      <dgm:t>
        <a:bodyPr/>
        <a:lstStyle/>
        <a:p>
          <a:endParaRPr lang="en-US"/>
        </a:p>
      </dgm:t>
    </dgm:pt>
    <dgm:pt modelId="{1EA42E3E-6494-4EE6-A059-C9436F67A6D1}">
      <dgm:prSet/>
      <dgm:spPr/>
      <dgm:t>
        <a:bodyPr/>
        <a:lstStyle/>
        <a:p>
          <a:r>
            <a:rPr lang="en-US" b="1"/>
            <a:t>Workforce</a:t>
          </a:r>
          <a:endParaRPr lang="en-US"/>
        </a:p>
      </dgm:t>
    </dgm:pt>
    <dgm:pt modelId="{70B8B7DA-A0CF-4197-BB2B-FA0F38C1E054}" type="parTrans" cxnId="{9205038E-BF1A-419F-9668-9EE4A081FACB}">
      <dgm:prSet/>
      <dgm:spPr/>
      <dgm:t>
        <a:bodyPr/>
        <a:lstStyle/>
        <a:p>
          <a:endParaRPr lang="en-US"/>
        </a:p>
      </dgm:t>
    </dgm:pt>
    <dgm:pt modelId="{62F726F0-CC3C-4CD1-86F4-4CDF6390AF45}" type="sibTrans" cxnId="{9205038E-BF1A-419F-9668-9EE4A081FACB}">
      <dgm:prSet/>
      <dgm:spPr/>
      <dgm:t>
        <a:bodyPr/>
        <a:lstStyle/>
        <a:p>
          <a:endParaRPr lang="en-US"/>
        </a:p>
      </dgm:t>
    </dgm:pt>
    <dgm:pt modelId="{2DEED7AB-25E1-4FC1-9CC2-15F994D28DC2}">
      <dgm:prSet/>
      <dgm:spPr/>
      <dgm:t>
        <a:bodyPr/>
        <a:lstStyle/>
        <a:p>
          <a:r>
            <a:rPr lang="en-US" b="1"/>
            <a:t>Current staffing is 50 employees</a:t>
          </a:r>
          <a:endParaRPr lang="en-US"/>
        </a:p>
      </dgm:t>
    </dgm:pt>
    <dgm:pt modelId="{C27C2194-E8C0-4201-A3E2-3C88F26402FD}" type="parTrans" cxnId="{C535EB69-E259-4B83-93A0-6482DA1E1603}">
      <dgm:prSet/>
      <dgm:spPr/>
      <dgm:t>
        <a:bodyPr/>
        <a:lstStyle/>
        <a:p>
          <a:endParaRPr lang="en-US"/>
        </a:p>
      </dgm:t>
    </dgm:pt>
    <dgm:pt modelId="{B1E74784-EBA6-479C-A650-6CC383E9D8FF}" type="sibTrans" cxnId="{C535EB69-E259-4B83-93A0-6482DA1E1603}">
      <dgm:prSet/>
      <dgm:spPr/>
      <dgm:t>
        <a:bodyPr/>
        <a:lstStyle/>
        <a:p>
          <a:endParaRPr lang="en-US"/>
        </a:p>
      </dgm:t>
    </dgm:pt>
    <dgm:pt modelId="{DF87BA0F-7966-4002-B8C5-264BE2A5657E}">
      <dgm:prSet/>
      <dgm:spPr/>
      <dgm:t>
        <a:bodyPr/>
        <a:lstStyle/>
        <a:p>
          <a:r>
            <a:rPr lang="en-US" b="1"/>
            <a:t>Highly trained personnel in the pharma and chemical industry</a:t>
          </a:r>
          <a:endParaRPr lang="en-US"/>
        </a:p>
      </dgm:t>
    </dgm:pt>
    <dgm:pt modelId="{FD1BDE39-6D6B-4C5A-B5EE-640D4B25E039}" type="parTrans" cxnId="{28C05F82-473A-4F2E-B922-80AC39470849}">
      <dgm:prSet/>
      <dgm:spPr/>
      <dgm:t>
        <a:bodyPr/>
        <a:lstStyle/>
        <a:p>
          <a:endParaRPr lang="en-US"/>
        </a:p>
      </dgm:t>
    </dgm:pt>
    <dgm:pt modelId="{996ECBCB-FC06-4AB5-B642-45A2D464B7B8}" type="sibTrans" cxnId="{28C05F82-473A-4F2E-B922-80AC39470849}">
      <dgm:prSet/>
      <dgm:spPr/>
      <dgm:t>
        <a:bodyPr/>
        <a:lstStyle/>
        <a:p>
          <a:endParaRPr lang="en-US"/>
        </a:p>
      </dgm:t>
    </dgm:pt>
    <dgm:pt modelId="{2C5E863F-C229-46DE-BE64-C14126C8DEB1}">
      <dgm:prSet/>
      <dgm:spPr/>
      <dgm:t>
        <a:bodyPr/>
        <a:lstStyle/>
        <a:p>
          <a:r>
            <a:rPr lang="en-US" b="1"/>
            <a:t>Engineers and chemists with over 20 years of experience in API manufacturing</a:t>
          </a:r>
          <a:endParaRPr lang="en-US"/>
        </a:p>
      </dgm:t>
    </dgm:pt>
    <dgm:pt modelId="{12DFD998-DB8D-4CBF-A0A0-25533942F4E2}" type="parTrans" cxnId="{41A55A21-2883-4737-A938-477BFFADC863}">
      <dgm:prSet/>
      <dgm:spPr/>
      <dgm:t>
        <a:bodyPr/>
        <a:lstStyle/>
        <a:p>
          <a:endParaRPr lang="en-US"/>
        </a:p>
      </dgm:t>
    </dgm:pt>
    <dgm:pt modelId="{B98D01CC-2F60-4C0E-AF53-C18724FF386E}" type="sibTrans" cxnId="{41A55A21-2883-4737-A938-477BFFADC863}">
      <dgm:prSet/>
      <dgm:spPr/>
      <dgm:t>
        <a:bodyPr/>
        <a:lstStyle/>
        <a:p>
          <a:endParaRPr lang="en-US"/>
        </a:p>
      </dgm:t>
    </dgm:pt>
    <dgm:pt modelId="{3E857DC8-3D93-4CAA-8698-98C1AAC2E2ED}" type="pres">
      <dgm:prSet presAssocID="{F0C40FBE-F180-4402-A890-B276DF1AB8DB}" presName="Name0" presStyleCnt="0">
        <dgm:presLayoutVars>
          <dgm:dir/>
          <dgm:animLvl val="lvl"/>
          <dgm:resizeHandles val="exact"/>
        </dgm:presLayoutVars>
      </dgm:prSet>
      <dgm:spPr/>
    </dgm:pt>
    <dgm:pt modelId="{C8A2F25F-4DBF-40D2-9012-9436B26EB8AF}" type="pres">
      <dgm:prSet presAssocID="{58662F8E-CC23-437E-BBAA-BCDC2748A303}" presName="linNode" presStyleCnt="0"/>
      <dgm:spPr/>
    </dgm:pt>
    <dgm:pt modelId="{DCFB9D1C-0CD1-4977-938F-6D82C1455A02}" type="pres">
      <dgm:prSet presAssocID="{58662F8E-CC23-437E-BBAA-BCDC2748A303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A4C1AA37-9D92-43F3-A5FC-6CD103B44DF7}" type="pres">
      <dgm:prSet presAssocID="{58662F8E-CC23-437E-BBAA-BCDC2748A303}" presName="descendantText" presStyleLbl="alignAccFollowNode1" presStyleIdx="0" presStyleCnt="3">
        <dgm:presLayoutVars>
          <dgm:bulletEnabled val="1"/>
        </dgm:presLayoutVars>
      </dgm:prSet>
      <dgm:spPr/>
    </dgm:pt>
    <dgm:pt modelId="{D7B1884E-FFE2-45E3-ABE0-68879157B71F}" type="pres">
      <dgm:prSet presAssocID="{8594778B-754F-4AF6-8817-38EEFF38EF65}" presName="sp" presStyleCnt="0"/>
      <dgm:spPr/>
    </dgm:pt>
    <dgm:pt modelId="{568D17EB-1B9F-40B3-A0A3-85964E6AD869}" type="pres">
      <dgm:prSet presAssocID="{CE3D663F-1D76-4D1C-A16D-11A5B8C5437F}" presName="linNode" presStyleCnt="0"/>
      <dgm:spPr/>
    </dgm:pt>
    <dgm:pt modelId="{D47B708B-B1D3-44AD-9916-ADFE3C964103}" type="pres">
      <dgm:prSet presAssocID="{CE3D663F-1D76-4D1C-A16D-11A5B8C5437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8095E763-61D5-45C4-86A4-5083036E5FFB}" type="pres">
      <dgm:prSet presAssocID="{CE3D663F-1D76-4D1C-A16D-11A5B8C5437F}" presName="descendantText" presStyleLbl="alignAccFollowNode1" presStyleIdx="1" presStyleCnt="3">
        <dgm:presLayoutVars>
          <dgm:bulletEnabled val="1"/>
        </dgm:presLayoutVars>
      </dgm:prSet>
      <dgm:spPr/>
    </dgm:pt>
    <dgm:pt modelId="{90B8D847-7760-4BC0-AB40-BFCDD16CDB67}" type="pres">
      <dgm:prSet presAssocID="{57E4DA09-DD98-4D41-B6D6-29CCFE2E9232}" presName="sp" presStyleCnt="0"/>
      <dgm:spPr/>
    </dgm:pt>
    <dgm:pt modelId="{62E77F87-32D7-4A75-A385-CC671B2DD8DB}" type="pres">
      <dgm:prSet presAssocID="{1EA42E3E-6494-4EE6-A059-C9436F67A6D1}" presName="linNode" presStyleCnt="0"/>
      <dgm:spPr/>
    </dgm:pt>
    <dgm:pt modelId="{76502DBD-1EEF-4DFA-BDAD-484C56FD6C16}" type="pres">
      <dgm:prSet presAssocID="{1EA42E3E-6494-4EE6-A059-C9436F67A6D1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5F5B3B21-4C7C-42CF-8ED6-8902B76F3AA2}" type="pres">
      <dgm:prSet presAssocID="{1EA42E3E-6494-4EE6-A059-C9436F67A6D1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F5293D01-655F-4B7A-B5CF-4ED2E217F41A}" type="presOf" srcId="{875105BB-250C-4399-8039-D6CA8D7C95D4}" destId="{A4C1AA37-9D92-43F3-A5FC-6CD103B44DF7}" srcOrd="0" destOrd="4" presId="urn:microsoft.com/office/officeart/2005/8/layout/vList5"/>
    <dgm:cxn modelId="{BD8B7408-D6DF-4EE2-8EAF-6E9C5550937B}" type="presOf" srcId="{A3E1BDBD-DDCF-4FF6-A5AF-4A883BD08CC2}" destId="{A4C1AA37-9D92-43F3-A5FC-6CD103B44DF7}" srcOrd="0" destOrd="2" presId="urn:microsoft.com/office/officeart/2005/8/layout/vList5"/>
    <dgm:cxn modelId="{41A55A21-2883-4737-A938-477BFFADC863}" srcId="{1EA42E3E-6494-4EE6-A059-C9436F67A6D1}" destId="{2C5E863F-C229-46DE-BE64-C14126C8DEB1}" srcOrd="2" destOrd="0" parTransId="{12DFD998-DB8D-4CBF-A0A0-25533942F4E2}" sibTransId="{B98D01CC-2F60-4C0E-AF53-C18724FF386E}"/>
    <dgm:cxn modelId="{73AAD62B-4111-4894-AE1B-9E3C2C4A2520}" type="presOf" srcId="{636E8266-6901-4B6F-A612-3A0F1A12B5CE}" destId="{8095E763-61D5-45C4-86A4-5083036E5FFB}" srcOrd="0" destOrd="2" presId="urn:microsoft.com/office/officeart/2005/8/layout/vList5"/>
    <dgm:cxn modelId="{718CC42D-559A-47B1-93B3-8D4B2F93DB00}" type="presOf" srcId="{CE3D663F-1D76-4D1C-A16D-11A5B8C5437F}" destId="{D47B708B-B1D3-44AD-9916-ADFE3C964103}" srcOrd="0" destOrd="0" presId="urn:microsoft.com/office/officeart/2005/8/layout/vList5"/>
    <dgm:cxn modelId="{A00C7833-A8AD-4B09-AB13-37ABB7B3473C}" type="presOf" srcId="{1966027D-F452-40D3-A23C-C86B52E6FAEE}" destId="{8095E763-61D5-45C4-86A4-5083036E5FFB}" srcOrd="0" destOrd="1" presId="urn:microsoft.com/office/officeart/2005/8/layout/vList5"/>
    <dgm:cxn modelId="{F67AE23E-9DF3-4963-8AFC-9CB0405ED6A8}" type="presOf" srcId="{2C5E863F-C229-46DE-BE64-C14126C8DEB1}" destId="{5F5B3B21-4C7C-42CF-8ED6-8902B76F3AA2}" srcOrd="0" destOrd="2" presId="urn:microsoft.com/office/officeart/2005/8/layout/vList5"/>
    <dgm:cxn modelId="{5223105D-D25E-460F-947D-AE07BB096D5E}" type="presOf" srcId="{BF279D09-83DE-4C97-84E0-8678E61D0670}" destId="{A4C1AA37-9D92-43F3-A5FC-6CD103B44DF7}" srcOrd="0" destOrd="1" presId="urn:microsoft.com/office/officeart/2005/8/layout/vList5"/>
    <dgm:cxn modelId="{815A4F62-35EB-48FF-A201-92B2C3705182}" srcId="{58662F8E-CC23-437E-BBAA-BCDC2748A303}" destId="{875105BB-250C-4399-8039-D6CA8D7C95D4}" srcOrd="4" destOrd="0" parTransId="{76828EFB-01E1-4148-A4FB-5C1FCB75C39D}" sibTransId="{9E39C7F1-7AA5-46B7-BEAD-0ED8F9A20E78}"/>
    <dgm:cxn modelId="{C535EB69-E259-4B83-93A0-6482DA1E1603}" srcId="{1EA42E3E-6494-4EE6-A059-C9436F67A6D1}" destId="{2DEED7AB-25E1-4FC1-9CC2-15F994D28DC2}" srcOrd="0" destOrd="0" parTransId="{C27C2194-E8C0-4201-A3E2-3C88F26402FD}" sibTransId="{B1E74784-EBA6-479C-A650-6CC383E9D8FF}"/>
    <dgm:cxn modelId="{49E8E84B-A184-410D-9737-CB413F0C7744}" type="presOf" srcId="{1EA42E3E-6494-4EE6-A059-C9436F67A6D1}" destId="{76502DBD-1EEF-4DFA-BDAD-484C56FD6C16}" srcOrd="0" destOrd="0" presId="urn:microsoft.com/office/officeart/2005/8/layout/vList5"/>
    <dgm:cxn modelId="{39BA484E-7CC3-43D9-A2C6-23476B5A9560}" srcId="{CE3D663F-1D76-4D1C-A16D-11A5B8C5437F}" destId="{636E8266-6901-4B6F-A612-3A0F1A12B5CE}" srcOrd="2" destOrd="0" parTransId="{D6C7D20F-6684-4A3C-88AD-DC79622DB667}" sibTransId="{5B0D11C2-5260-4198-B7BB-89482B039CAD}"/>
    <dgm:cxn modelId="{AE25C24F-0A8E-4BDC-8AA1-3C4B28EF5599}" srcId="{CE3D663F-1D76-4D1C-A16D-11A5B8C5437F}" destId="{75624265-51A3-45EC-AF79-4D70E17AB1E1}" srcOrd="0" destOrd="0" parTransId="{99820F1E-15F1-4A18-B652-5453525B88D8}" sibTransId="{8CFE86AC-8DBA-4E55-9381-18A522E6AC02}"/>
    <dgm:cxn modelId="{8D0DB171-92B9-4553-A57F-05BABA7F9CE8}" type="presOf" srcId="{DF87BA0F-7966-4002-B8C5-264BE2A5657E}" destId="{5F5B3B21-4C7C-42CF-8ED6-8902B76F3AA2}" srcOrd="0" destOrd="1" presId="urn:microsoft.com/office/officeart/2005/8/layout/vList5"/>
    <dgm:cxn modelId="{447D4752-51FD-45F1-9541-D1FA74179EB6}" srcId="{58662F8E-CC23-437E-BBAA-BCDC2748A303}" destId="{A3E1BDBD-DDCF-4FF6-A5AF-4A883BD08CC2}" srcOrd="2" destOrd="0" parTransId="{677F28A4-AC42-4597-9557-2A8882E3DE4F}" sibTransId="{CBFCED6F-C017-41CA-B6A0-B424C4BA857A}"/>
    <dgm:cxn modelId="{F7E2E674-9C84-4F55-8DAE-1102E4D08A8D}" srcId="{CE3D663F-1D76-4D1C-A16D-11A5B8C5437F}" destId="{1966027D-F452-40D3-A23C-C86B52E6FAEE}" srcOrd="1" destOrd="0" parTransId="{93BE8581-363B-450A-9AA9-4926404A6604}" sibTransId="{F76DC22F-DDAE-4940-9D44-ED23BC395F08}"/>
    <dgm:cxn modelId="{28C05F82-473A-4F2E-B922-80AC39470849}" srcId="{1EA42E3E-6494-4EE6-A059-C9436F67A6D1}" destId="{DF87BA0F-7966-4002-B8C5-264BE2A5657E}" srcOrd="1" destOrd="0" parTransId="{FD1BDE39-6D6B-4C5A-B5EE-640D4B25E039}" sibTransId="{996ECBCB-FC06-4AB5-B642-45A2D464B7B8}"/>
    <dgm:cxn modelId="{90384485-863D-40A2-A157-3AD213028095}" type="presOf" srcId="{58662F8E-CC23-437E-BBAA-BCDC2748A303}" destId="{DCFB9D1C-0CD1-4977-938F-6D82C1455A02}" srcOrd="0" destOrd="0" presId="urn:microsoft.com/office/officeart/2005/8/layout/vList5"/>
    <dgm:cxn modelId="{9205038E-BF1A-419F-9668-9EE4A081FACB}" srcId="{F0C40FBE-F180-4402-A890-B276DF1AB8DB}" destId="{1EA42E3E-6494-4EE6-A059-C9436F67A6D1}" srcOrd="2" destOrd="0" parTransId="{70B8B7DA-A0CF-4197-BB2B-FA0F38C1E054}" sibTransId="{62F726F0-CC3C-4CD1-86F4-4CDF6390AF45}"/>
    <dgm:cxn modelId="{B2845E9D-7C1A-4DB1-8E14-879D15703035}" srcId="{58662F8E-CC23-437E-BBAA-BCDC2748A303}" destId="{BF279D09-83DE-4C97-84E0-8678E61D0670}" srcOrd="1" destOrd="0" parTransId="{3B8DAE44-778A-415E-8823-788323D82D90}" sibTransId="{1385E038-FEA7-4A61-A530-6EBE507F52FC}"/>
    <dgm:cxn modelId="{371C7AB0-35EA-4BF7-927A-DF3E210C4E7B}" type="presOf" srcId="{75624265-51A3-45EC-AF79-4D70E17AB1E1}" destId="{8095E763-61D5-45C4-86A4-5083036E5FFB}" srcOrd="0" destOrd="0" presId="urn:microsoft.com/office/officeart/2005/8/layout/vList5"/>
    <dgm:cxn modelId="{74CBB9B2-A158-4CCE-B7B9-14290D60164B}" type="presOf" srcId="{2DEED7AB-25E1-4FC1-9CC2-15F994D28DC2}" destId="{5F5B3B21-4C7C-42CF-8ED6-8902B76F3AA2}" srcOrd="0" destOrd="0" presId="urn:microsoft.com/office/officeart/2005/8/layout/vList5"/>
    <dgm:cxn modelId="{93A25DB9-7A23-4A82-9D1E-B50806E2381D}" type="presOf" srcId="{F0C40FBE-F180-4402-A890-B276DF1AB8DB}" destId="{3E857DC8-3D93-4CAA-8698-98C1AAC2E2ED}" srcOrd="0" destOrd="0" presId="urn:microsoft.com/office/officeart/2005/8/layout/vList5"/>
    <dgm:cxn modelId="{82FAC1BC-E00D-4902-8457-D9F6369274E0}" type="presOf" srcId="{F7AD4D8B-D4B8-4619-98E0-4475B4212EC7}" destId="{A4C1AA37-9D92-43F3-A5FC-6CD103B44DF7}" srcOrd="0" destOrd="3" presId="urn:microsoft.com/office/officeart/2005/8/layout/vList5"/>
    <dgm:cxn modelId="{E49A8EC5-EDC9-4FC9-AD90-C95B66113E15}" srcId="{58662F8E-CC23-437E-BBAA-BCDC2748A303}" destId="{A4EB891A-6AA6-4936-926F-850B9C50E54A}" srcOrd="0" destOrd="0" parTransId="{0ECFAE93-D71A-4A76-A5C6-96BA51A92DE3}" sibTransId="{861BFFEC-D1D9-4968-96E7-8F8E2F62195B}"/>
    <dgm:cxn modelId="{8E8E0BC6-2A14-4EDD-8F05-01D1B029044F}" srcId="{58662F8E-CC23-437E-BBAA-BCDC2748A303}" destId="{F7AD4D8B-D4B8-4619-98E0-4475B4212EC7}" srcOrd="3" destOrd="0" parTransId="{63600341-BF01-4C09-B773-577446103FA6}" sibTransId="{E9D0FCF0-3ABF-4493-A14F-D2B8BB510398}"/>
    <dgm:cxn modelId="{5AC94DD2-592F-4FCB-9594-AF30DAB7B728}" srcId="{F0C40FBE-F180-4402-A890-B276DF1AB8DB}" destId="{58662F8E-CC23-437E-BBAA-BCDC2748A303}" srcOrd="0" destOrd="0" parTransId="{780D5E57-B238-4022-B9C0-F10EBD29C07C}" sibTransId="{8594778B-754F-4AF6-8817-38EEFF38EF65}"/>
    <dgm:cxn modelId="{1D4E0DD7-FE10-46DE-B383-815CE589D516}" type="presOf" srcId="{A4EB891A-6AA6-4936-926F-850B9C50E54A}" destId="{A4C1AA37-9D92-43F3-A5FC-6CD103B44DF7}" srcOrd="0" destOrd="0" presId="urn:microsoft.com/office/officeart/2005/8/layout/vList5"/>
    <dgm:cxn modelId="{87D5E1F7-9C27-47BE-AEB2-D0E735476685}" srcId="{F0C40FBE-F180-4402-A890-B276DF1AB8DB}" destId="{CE3D663F-1D76-4D1C-A16D-11A5B8C5437F}" srcOrd="1" destOrd="0" parTransId="{0FA436BA-F37A-45C8-A7DC-317AB13AB157}" sibTransId="{57E4DA09-DD98-4D41-B6D6-29CCFE2E9232}"/>
    <dgm:cxn modelId="{1F2818A0-141F-4CCB-B048-49F60E967E4E}" type="presParOf" srcId="{3E857DC8-3D93-4CAA-8698-98C1AAC2E2ED}" destId="{C8A2F25F-4DBF-40D2-9012-9436B26EB8AF}" srcOrd="0" destOrd="0" presId="urn:microsoft.com/office/officeart/2005/8/layout/vList5"/>
    <dgm:cxn modelId="{1CCB6586-65A2-4D64-941C-BDA2BABC4C8B}" type="presParOf" srcId="{C8A2F25F-4DBF-40D2-9012-9436B26EB8AF}" destId="{DCFB9D1C-0CD1-4977-938F-6D82C1455A02}" srcOrd="0" destOrd="0" presId="urn:microsoft.com/office/officeart/2005/8/layout/vList5"/>
    <dgm:cxn modelId="{4CE161C1-87A6-4A04-B5B7-E430C291E343}" type="presParOf" srcId="{C8A2F25F-4DBF-40D2-9012-9436B26EB8AF}" destId="{A4C1AA37-9D92-43F3-A5FC-6CD103B44DF7}" srcOrd="1" destOrd="0" presId="urn:microsoft.com/office/officeart/2005/8/layout/vList5"/>
    <dgm:cxn modelId="{656F1CE3-6156-4FDC-93D9-871D1D9E2F17}" type="presParOf" srcId="{3E857DC8-3D93-4CAA-8698-98C1AAC2E2ED}" destId="{D7B1884E-FFE2-45E3-ABE0-68879157B71F}" srcOrd="1" destOrd="0" presId="urn:microsoft.com/office/officeart/2005/8/layout/vList5"/>
    <dgm:cxn modelId="{220E5ED3-6920-4E66-9385-AEFBEDFA1178}" type="presParOf" srcId="{3E857DC8-3D93-4CAA-8698-98C1AAC2E2ED}" destId="{568D17EB-1B9F-40B3-A0A3-85964E6AD869}" srcOrd="2" destOrd="0" presId="urn:microsoft.com/office/officeart/2005/8/layout/vList5"/>
    <dgm:cxn modelId="{9233D970-C7FB-4C29-8091-87F80FAC3729}" type="presParOf" srcId="{568D17EB-1B9F-40B3-A0A3-85964E6AD869}" destId="{D47B708B-B1D3-44AD-9916-ADFE3C964103}" srcOrd="0" destOrd="0" presId="urn:microsoft.com/office/officeart/2005/8/layout/vList5"/>
    <dgm:cxn modelId="{464315A7-AA23-48CF-886D-627955180D76}" type="presParOf" srcId="{568D17EB-1B9F-40B3-A0A3-85964E6AD869}" destId="{8095E763-61D5-45C4-86A4-5083036E5FFB}" srcOrd="1" destOrd="0" presId="urn:microsoft.com/office/officeart/2005/8/layout/vList5"/>
    <dgm:cxn modelId="{72A0B010-4325-46FD-8971-1D8938DA6E85}" type="presParOf" srcId="{3E857DC8-3D93-4CAA-8698-98C1AAC2E2ED}" destId="{90B8D847-7760-4BC0-AB40-BFCDD16CDB67}" srcOrd="3" destOrd="0" presId="urn:microsoft.com/office/officeart/2005/8/layout/vList5"/>
    <dgm:cxn modelId="{C70844EC-DB36-487F-9E1E-80FBB35368CC}" type="presParOf" srcId="{3E857DC8-3D93-4CAA-8698-98C1AAC2E2ED}" destId="{62E77F87-32D7-4A75-A385-CC671B2DD8DB}" srcOrd="4" destOrd="0" presId="urn:microsoft.com/office/officeart/2005/8/layout/vList5"/>
    <dgm:cxn modelId="{48C75F36-B8CD-4F3A-9CFF-A55958430A0B}" type="presParOf" srcId="{62E77F87-32D7-4A75-A385-CC671B2DD8DB}" destId="{76502DBD-1EEF-4DFA-BDAD-484C56FD6C16}" srcOrd="0" destOrd="0" presId="urn:microsoft.com/office/officeart/2005/8/layout/vList5"/>
    <dgm:cxn modelId="{D78DC831-3A31-4D55-88F6-D045223B8EBF}" type="presParOf" srcId="{62E77F87-32D7-4A75-A385-CC671B2DD8DB}" destId="{5F5B3B21-4C7C-42CF-8ED6-8902B76F3AA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113BBD-E35A-4C7B-9331-8CEAE402C7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CD0229A-511B-48E2-838B-D05CD0295874}">
      <dgm:prSet/>
      <dgm:spPr/>
      <dgm:t>
        <a:bodyPr/>
        <a:lstStyle/>
        <a:p>
          <a:r>
            <a:rPr lang="en-US" b="1" dirty="0"/>
            <a:t>Currently Installed Capabilities &amp; Unit Ops</a:t>
          </a:r>
          <a:endParaRPr lang="en-US" dirty="0"/>
        </a:p>
      </dgm:t>
    </dgm:pt>
    <dgm:pt modelId="{1F7EA566-723B-4071-A58E-74D95EF18AD4}" type="parTrans" cxnId="{DFDEE6D4-1E9B-4B06-8569-95D538729B82}">
      <dgm:prSet/>
      <dgm:spPr/>
      <dgm:t>
        <a:bodyPr/>
        <a:lstStyle/>
        <a:p>
          <a:endParaRPr lang="en-US"/>
        </a:p>
      </dgm:t>
    </dgm:pt>
    <dgm:pt modelId="{51C866D2-B96D-4353-A70E-D6578FF60673}" type="sibTrans" cxnId="{DFDEE6D4-1E9B-4B06-8569-95D538729B82}">
      <dgm:prSet/>
      <dgm:spPr/>
      <dgm:t>
        <a:bodyPr/>
        <a:lstStyle/>
        <a:p>
          <a:endParaRPr lang="en-US"/>
        </a:p>
      </dgm:t>
    </dgm:pt>
    <dgm:pt modelId="{0E3F51AC-F44C-4207-A4F7-FA312B989C95}">
      <dgm:prSet/>
      <dgm:spPr/>
      <dgm:t>
        <a:bodyPr/>
        <a:lstStyle/>
        <a:p>
          <a:r>
            <a:rPr lang="en-US" b="1" dirty="0"/>
            <a:t>Small to large-scale manufacturing</a:t>
          </a:r>
          <a:endParaRPr lang="en-US" dirty="0"/>
        </a:p>
      </dgm:t>
    </dgm:pt>
    <dgm:pt modelId="{4C4B6367-23F4-49DB-9BEF-B996AD2F0747}" type="parTrans" cxnId="{B186A3BC-4A91-496A-A184-807279603011}">
      <dgm:prSet/>
      <dgm:spPr/>
      <dgm:t>
        <a:bodyPr/>
        <a:lstStyle/>
        <a:p>
          <a:endParaRPr lang="en-US"/>
        </a:p>
      </dgm:t>
    </dgm:pt>
    <dgm:pt modelId="{FB743BE7-9279-49F9-BE2E-B2ACFF71D5CF}" type="sibTrans" cxnId="{B186A3BC-4A91-496A-A184-807279603011}">
      <dgm:prSet/>
      <dgm:spPr/>
      <dgm:t>
        <a:bodyPr/>
        <a:lstStyle/>
        <a:p>
          <a:endParaRPr lang="en-US"/>
        </a:p>
      </dgm:t>
    </dgm:pt>
    <dgm:pt modelId="{BDE0E7A8-1B50-4146-A1CF-4826B730E2B9}">
      <dgm:prSet/>
      <dgm:spPr/>
      <dgm:t>
        <a:bodyPr/>
        <a:lstStyle/>
        <a:p>
          <a:r>
            <a:rPr lang="en-US" b="1" dirty="0"/>
            <a:t>High potency compounds</a:t>
          </a:r>
          <a:endParaRPr lang="en-US" dirty="0"/>
        </a:p>
      </dgm:t>
    </dgm:pt>
    <dgm:pt modelId="{9BA842F7-8C2E-4037-9AA4-08C4120B8356}" type="parTrans" cxnId="{6EF2CA91-F3CB-4C6F-9DC8-27D029A0419D}">
      <dgm:prSet/>
      <dgm:spPr/>
      <dgm:t>
        <a:bodyPr/>
        <a:lstStyle/>
        <a:p>
          <a:endParaRPr lang="en-US"/>
        </a:p>
      </dgm:t>
    </dgm:pt>
    <dgm:pt modelId="{72C2875A-FA15-4D0A-897D-CF28FC9B6DC8}" type="sibTrans" cxnId="{6EF2CA91-F3CB-4C6F-9DC8-27D029A0419D}">
      <dgm:prSet/>
      <dgm:spPr/>
      <dgm:t>
        <a:bodyPr/>
        <a:lstStyle/>
        <a:p>
          <a:endParaRPr lang="en-US"/>
        </a:p>
      </dgm:t>
    </dgm:pt>
    <dgm:pt modelId="{89483755-F5C6-4347-86D0-AAEAE7931F64}">
      <dgm:prSet/>
      <dgm:spPr/>
      <dgm:t>
        <a:bodyPr/>
        <a:lstStyle/>
        <a:p>
          <a:r>
            <a:rPr lang="en-US" b="1" dirty="0"/>
            <a:t>Controlled substances</a:t>
          </a:r>
          <a:endParaRPr lang="en-US" dirty="0"/>
        </a:p>
      </dgm:t>
    </dgm:pt>
    <dgm:pt modelId="{8F666F76-89E7-4474-B3FB-98F4A1B9CDD5}" type="parTrans" cxnId="{D80F3720-F3BA-49CC-9240-7AA6999D70E7}">
      <dgm:prSet/>
      <dgm:spPr/>
      <dgm:t>
        <a:bodyPr/>
        <a:lstStyle/>
        <a:p>
          <a:endParaRPr lang="en-US"/>
        </a:p>
      </dgm:t>
    </dgm:pt>
    <dgm:pt modelId="{04221192-6CE7-4A25-8B52-96E8B4705EA5}" type="sibTrans" cxnId="{D80F3720-F3BA-49CC-9240-7AA6999D70E7}">
      <dgm:prSet/>
      <dgm:spPr/>
      <dgm:t>
        <a:bodyPr/>
        <a:lstStyle/>
        <a:p>
          <a:endParaRPr lang="en-US"/>
        </a:p>
      </dgm:t>
    </dgm:pt>
    <dgm:pt modelId="{BF7FDD12-DB13-4086-9C73-0FCD78FB5FFD}">
      <dgm:prSet/>
      <dgm:spPr/>
      <dgm:t>
        <a:bodyPr/>
        <a:lstStyle/>
        <a:p>
          <a:r>
            <a:rPr lang="en-US" b="1" dirty="0"/>
            <a:t>Chiral synthesis</a:t>
          </a:r>
          <a:endParaRPr lang="en-US" dirty="0"/>
        </a:p>
      </dgm:t>
    </dgm:pt>
    <dgm:pt modelId="{D693D238-10E7-4469-A2B6-70DCB71A3777}" type="parTrans" cxnId="{751D846E-EFF8-4140-A2EE-6CC81207B83D}">
      <dgm:prSet/>
      <dgm:spPr/>
      <dgm:t>
        <a:bodyPr/>
        <a:lstStyle/>
        <a:p>
          <a:endParaRPr lang="en-US"/>
        </a:p>
      </dgm:t>
    </dgm:pt>
    <dgm:pt modelId="{F5CF2049-0501-49E7-AE2C-F359708851D7}" type="sibTrans" cxnId="{751D846E-EFF8-4140-A2EE-6CC81207B83D}">
      <dgm:prSet/>
      <dgm:spPr/>
      <dgm:t>
        <a:bodyPr/>
        <a:lstStyle/>
        <a:p>
          <a:endParaRPr lang="en-US"/>
        </a:p>
      </dgm:t>
    </dgm:pt>
    <dgm:pt modelId="{47799A07-86BE-4E07-9F3D-7A9FAF7FBB63}">
      <dgm:prSet/>
      <dgm:spPr/>
      <dgm:t>
        <a:bodyPr/>
        <a:lstStyle/>
        <a:p>
          <a:r>
            <a:rPr lang="en-US" b="1"/>
            <a:t>Hazardous reactions</a:t>
          </a:r>
          <a:endParaRPr lang="en-US"/>
        </a:p>
      </dgm:t>
    </dgm:pt>
    <dgm:pt modelId="{8336E1F3-30C3-451D-B853-C4CF026D926D}" type="parTrans" cxnId="{B5EC17AD-F930-4B54-819F-373616DD6465}">
      <dgm:prSet/>
      <dgm:spPr/>
      <dgm:t>
        <a:bodyPr/>
        <a:lstStyle/>
        <a:p>
          <a:endParaRPr lang="en-US"/>
        </a:p>
      </dgm:t>
    </dgm:pt>
    <dgm:pt modelId="{0ED37877-4B4B-41B8-A816-130066311C8D}" type="sibTrans" cxnId="{B5EC17AD-F930-4B54-819F-373616DD6465}">
      <dgm:prSet/>
      <dgm:spPr/>
      <dgm:t>
        <a:bodyPr/>
        <a:lstStyle/>
        <a:p>
          <a:endParaRPr lang="en-US"/>
        </a:p>
      </dgm:t>
    </dgm:pt>
    <dgm:pt modelId="{ADBFD177-58EF-4103-AA21-350DE6F8ABBF}">
      <dgm:prSet/>
      <dgm:spPr/>
      <dgm:t>
        <a:bodyPr/>
        <a:lstStyle/>
        <a:p>
          <a:r>
            <a:rPr lang="en-US" b="1" dirty="0"/>
            <a:t>Hydrogenation</a:t>
          </a:r>
          <a:endParaRPr lang="en-US" dirty="0"/>
        </a:p>
      </dgm:t>
    </dgm:pt>
    <dgm:pt modelId="{6E6A7898-099E-4516-8221-2A8E9C249B23}" type="parTrans" cxnId="{19DA32B0-58B5-457D-99DD-B5AFB7C304B1}">
      <dgm:prSet/>
      <dgm:spPr/>
      <dgm:t>
        <a:bodyPr/>
        <a:lstStyle/>
        <a:p>
          <a:endParaRPr lang="en-US"/>
        </a:p>
      </dgm:t>
    </dgm:pt>
    <dgm:pt modelId="{7043C19F-FE14-4649-B261-F0A4553FB0BE}" type="sibTrans" cxnId="{19DA32B0-58B5-457D-99DD-B5AFB7C304B1}">
      <dgm:prSet/>
      <dgm:spPr/>
      <dgm:t>
        <a:bodyPr/>
        <a:lstStyle/>
        <a:p>
          <a:endParaRPr lang="en-US"/>
        </a:p>
      </dgm:t>
    </dgm:pt>
    <dgm:pt modelId="{B472B64A-EC1B-4BA6-835C-F86398E4D816}">
      <dgm:prSet/>
      <dgm:spPr/>
      <dgm:t>
        <a:bodyPr/>
        <a:lstStyle/>
        <a:p>
          <a:r>
            <a:rPr lang="en-US" b="1" dirty="0"/>
            <a:t>Moisture Sensitive Chemistry</a:t>
          </a:r>
          <a:endParaRPr lang="en-US" dirty="0"/>
        </a:p>
      </dgm:t>
    </dgm:pt>
    <dgm:pt modelId="{A45E3578-DA6F-4AF5-847E-70DBD9B7A6DF}" type="parTrans" cxnId="{9A4D9E36-7EE2-42F7-A2B2-FF52A9BD1FD2}">
      <dgm:prSet/>
      <dgm:spPr/>
      <dgm:t>
        <a:bodyPr/>
        <a:lstStyle/>
        <a:p>
          <a:endParaRPr lang="en-US"/>
        </a:p>
      </dgm:t>
    </dgm:pt>
    <dgm:pt modelId="{94D08F39-CC4A-451D-8AA5-76D34005DC2D}" type="sibTrans" cxnId="{9A4D9E36-7EE2-42F7-A2B2-FF52A9BD1FD2}">
      <dgm:prSet/>
      <dgm:spPr/>
      <dgm:t>
        <a:bodyPr/>
        <a:lstStyle/>
        <a:p>
          <a:endParaRPr lang="en-US"/>
        </a:p>
      </dgm:t>
    </dgm:pt>
    <dgm:pt modelId="{47E314E6-D894-495C-9289-4CCBA33FFB3E}">
      <dgm:prSet/>
      <dgm:spPr/>
      <dgm:t>
        <a:bodyPr/>
        <a:lstStyle/>
        <a:p>
          <a:r>
            <a:rPr lang="en-US" b="1"/>
            <a:t>Palladium Mediated Reactions</a:t>
          </a:r>
          <a:endParaRPr lang="en-US"/>
        </a:p>
      </dgm:t>
    </dgm:pt>
    <dgm:pt modelId="{04FA4F26-7A7E-4E29-A9A3-C5A6A27BEFF6}" type="parTrans" cxnId="{0530AD56-0F0D-412B-8A05-91741176EC2D}">
      <dgm:prSet/>
      <dgm:spPr/>
      <dgm:t>
        <a:bodyPr/>
        <a:lstStyle/>
        <a:p>
          <a:endParaRPr lang="en-US"/>
        </a:p>
      </dgm:t>
    </dgm:pt>
    <dgm:pt modelId="{55ED19F1-19C6-45BA-9EA9-F77BB45852D0}" type="sibTrans" cxnId="{0530AD56-0F0D-412B-8A05-91741176EC2D}">
      <dgm:prSet/>
      <dgm:spPr/>
      <dgm:t>
        <a:bodyPr/>
        <a:lstStyle/>
        <a:p>
          <a:endParaRPr lang="en-US"/>
        </a:p>
      </dgm:t>
    </dgm:pt>
    <dgm:pt modelId="{DB2F244D-73C5-451F-9882-ED37EBF4F621}">
      <dgm:prSet/>
      <dgm:spPr/>
      <dgm:t>
        <a:bodyPr/>
        <a:lstStyle/>
        <a:p>
          <a:r>
            <a:rPr lang="en-US" b="1"/>
            <a:t>Particle size reduction (On-Site Milling and Micronization)</a:t>
          </a:r>
          <a:endParaRPr lang="en-US"/>
        </a:p>
      </dgm:t>
    </dgm:pt>
    <dgm:pt modelId="{A07BF799-B08C-4BF7-9DCB-19BF39CDC6CC}" type="parTrans" cxnId="{840CB907-962B-48BA-8753-9EEEF45C041E}">
      <dgm:prSet/>
      <dgm:spPr/>
      <dgm:t>
        <a:bodyPr/>
        <a:lstStyle/>
        <a:p>
          <a:endParaRPr lang="en-US"/>
        </a:p>
      </dgm:t>
    </dgm:pt>
    <dgm:pt modelId="{8F2B7225-15F6-47F4-AE7E-0A4DCC9FC131}" type="sibTrans" cxnId="{840CB907-962B-48BA-8753-9EEEF45C041E}">
      <dgm:prSet/>
      <dgm:spPr/>
      <dgm:t>
        <a:bodyPr/>
        <a:lstStyle/>
        <a:p>
          <a:endParaRPr lang="en-US"/>
        </a:p>
      </dgm:t>
    </dgm:pt>
    <dgm:pt modelId="{E883B83B-E4F5-4CD5-BEAF-6F46DDE9D529}">
      <dgm:prSet/>
      <dgm:spPr/>
      <dgm:t>
        <a:bodyPr/>
        <a:lstStyle/>
        <a:p>
          <a:r>
            <a:rPr lang="en-US" b="1"/>
            <a:t>Processes based on renewal energy input – New solar panel farm</a:t>
          </a:r>
          <a:endParaRPr lang="en-US"/>
        </a:p>
      </dgm:t>
    </dgm:pt>
    <dgm:pt modelId="{CBE59A41-27DD-459E-8A4A-559677D88F62}" type="parTrans" cxnId="{A74B50BD-1114-4C20-A8A6-2B1C7D2EFCCE}">
      <dgm:prSet/>
      <dgm:spPr/>
      <dgm:t>
        <a:bodyPr/>
        <a:lstStyle/>
        <a:p>
          <a:endParaRPr lang="en-US"/>
        </a:p>
      </dgm:t>
    </dgm:pt>
    <dgm:pt modelId="{F391302E-6DA3-4C0C-9056-B35C66DEC9EE}" type="sibTrans" cxnId="{A74B50BD-1114-4C20-A8A6-2B1C7D2EFCCE}">
      <dgm:prSet/>
      <dgm:spPr/>
      <dgm:t>
        <a:bodyPr/>
        <a:lstStyle/>
        <a:p>
          <a:endParaRPr lang="en-US"/>
        </a:p>
      </dgm:t>
    </dgm:pt>
    <dgm:pt modelId="{505112B8-A2B6-4108-AC11-20462C22ADAB}">
      <dgm:prSet/>
      <dgm:spPr/>
      <dgm:t>
        <a:bodyPr/>
        <a:lstStyle/>
        <a:p>
          <a:r>
            <a:rPr lang="en-US" b="1"/>
            <a:t>Highly automated facility – Delta V control</a:t>
          </a:r>
          <a:endParaRPr lang="en-US"/>
        </a:p>
      </dgm:t>
    </dgm:pt>
    <dgm:pt modelId="{00B24A82-C636-4DBF-8D07-409E48E69A5A}" type="parTrans" cxnId="{4D745BAB-21F7-4AEC-8F82-9D956D411851}">
      <dgm:prSet/>
      <dgm:spPr/>
      <dgm:t>
        <a:bodyPr/>
        <a:lstStyle/>
        <a:p>
          <a:endParaRPr lang="en-US"/>
        </a:p>
      </dgm:t>
    </dgm:pt>
    <dgm:pt modelId="{2DEB8D25-B9EF-4461-8704-2CD495A0A279}" type="sibTrans" cxnId="{4D745BAB-21F7-4AEC-8F82-9D956D411851}">
      <dgm:prSet/>
      <dgm:spPr/>
      <dgm:t>
        <a:bodyPr/>
        <a:lstStyle/>
        <a:p>
          <a:endParaRPr lang="en-US"/>
        </a:p>
      </dgm:t>
    </dgm:pt>
    <dgm:pt modelId="{5DA8E334-EE85-4A9E-8AF4-71DD9826D965}" type="pres">
      <dgm:prSet presAssocID="{5E113BBD-E35A-4C7B-9331-8CEAE402C772}" presName="linear" presStyleCnt="0">
        <dgm:presLayoutVars>
          <dgm:animLvl val="lvl"/>
          <dgm:resizeHandles val="exact"/>
        </dgm:presLayoutVars>
      </dgm:prSet>
      <dgm:spPr/>
    </dgm:pt>
    <dgm:pt modelId="{56A87965-CB71-4081-8602-6EADC4F7E481}" type="pres">
      <dgm:prSet presAssocID="{CCD0229A-511B-48E2-838B-D05CD0295874}" presName="parentText" presStyleLbl="node1" presStyleIdx="0" presStyleCnt="1" custLinFactNeighborX="-619" custLinFactNeighborY="-835">
        <dgm:presLayoutVars>
          <dgm:chMax val="0"/>
          <dgm:bulletEnabled val="1"/>
        </dgm:presLayoutVars>
      </dgm:prSet>
      <dgm:spPr/>
    </dgm:pt>
    <dgm:pt modelId="{AD9A2A00-E323-4AE9-9D12-EC92832DE89C}" type="pres">
      <dgm:prSet presAssocID="{CCD0229A-511B-48E2-838B-D05CD029587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40CB907-962B-48BA-8753-9EEEF45C041E}" srcId="{CCD0229A-511B-48E2-838B-D05CD0295874}" destId="{DB2F244D-73C5-451F-9882-ED37EBF4F621}" srcOrd="8" destOrd="0" parTransId="{A07BF799-B08C-4BF7-9DCB-19BF39CDC6CC}" sibTransId="{8F2B7225-15F6-47F4-AE7E-0A4DCC9FC131}"/>
    <dgm:cxn modelId="{A7D16608-2697-46D5-A2EA-48C36702F368}" type="presOf" srcId="{BF7FDD12-DB13-4086-9C73-0FCD78FB5FFD}" destId="{AD9A2A00-E323-4AE9-9D12-EC92832DE89C}" srcOrd="0" destOrd="3" presId="urn:microsoft.com/office/officeart/2005/8/layout/vList2"/>
    <dgm:cxn modelId="{78AF1210-8723-4D04-A0A0-F363D0F2AD9F}" type="presOf" srcId="{47E314E6-D894-495C-9289-4CCBA33FFB3E}" destId="{AD9A2A00-E323-4AE9-9D12-EC92832DE89C}" srcOrd="0" destOrd="7" presId="urn:microsoft.com/office/officeart/2005/8/layout/vList2"/>
    <dgm:cxn modelId="{6A170E1C-C31C-459C-AA5C-235FF1251A00}" type="presOf" srcId="{0E3F51AC-F44C-4207-A4F7-FA312B989C95}" destId="{AD9A2A00-E323-4AE9-9D12-EC92832DE89C}" srcOrd="0" destOrd="0" presId="urn:microsoft.com/office/officeart/2005/8/layout/vList2"/>
    <dgm:cxn modelId="{D80F3720-F3BA-49CC-9240-7AA6999D70E7}" srcId="{CCD0229A-511B-48E2-838B-D05CD0295874}" destId="{89483755-F5C6-4347-86D0-AAEAE7931F64}" srcOrd="2" destOrd="0" parTransId="{8F666F76-89E7-4474-B3FB-98F4A1B9CDD5}" sibTransId="{04221192-6CE7-4A25-8B52-96E8B4705EA5}"/>
    <dgm:cxn modelId="{9A4D9E36-7EE2-42F7-A2B2-FF52A9BD1FD2}" srcId="{CCD0229A-511B-48E2-838B-D05CD0295874}" destId="{B472B64A-EC1B-4BA6-835C-F86398E4D816}" srcOrd="6" destOrd="0" parTransId="{A45E3578-DA6F-4AF5-847E-70DBD9B7A6DF}" sibTransId="{94D08F39-CC4A-451D-8AA5-76D34005DC2D}"/>
    <dgm:cxn modelId="{38524549-DB27-41EB-982A-FDE84BC8CC03}" type="presOf" srcId="{BDE0E7A8-1B50-4146-A1CF-4826B730E2B9}" destId="{AD9A2A00-E323-4AE9-9D12-EC92832DE89C}" srcOrd="0" destOrd="1" presId="urn:microsoft.com/office/officeart/2005/8/layout/vList2"/>
    <dgm:cxn modelId="{751D846E-EFF8-4140-A2EE-6CC81207B83D}" srcId="{CCD0229A-511B-48E2-838B-D05CD0295874}" destId="{BF7FDD12-DB13-4086-9C73-0FCD78FB5FFD}" srcOrd="3" destOrd="0" parTransId="{D693D238-10E7-4469-A2B6-70DCB71A3777}" sibTransId="{F5CF2049-0501-49E7-AE2C-F359708851D7}"/>
    <dgm:cxn modelId="{786D5074-2633-4D93-A40C-43DF82E12AF4}" type="presOf" srcId="{E883B83B-E4F5-4CD5-BEAF-6F46DDE9D529}" destId="{AD9A2A00-E323-4AE9-9D12-EC92832DE89C}" srcOrd="0" destOrd="9" presId="urn:microsoft.com/office/officeart/2005/8/layout/vList2"/>
    <dgm:cxn modelId="{0530AD56-0F0D-412B-8A05-91741176EC2D}" srcId="{CCD0229A-511B-48E2-838B-D05CD0295874}" destId="{47E314E6-D894-495C-9289-4CCBA33FFB3E}" srcOrd="7" destOrd="0" parTransId="{04FA4F26-7A7E-4E29-A9A3-C5A6A27BEFF6}" sibTransId="{55ED19F1-19C6-45BA-9EA9-F77BB45852D0}"/>
    <dgm:cxn modelId="{2B313578-ECD3-49E3-89C3-0D040A8B1426}" type="presOf" srcId="{DB2F244D-73C5-451F-9882-ED37EBF4F621}" destId="{AD9A2A00-E323-4AE9-9D12-EC92832DE89C}" srcOrd="0" destOrd="8" presId="urn:microsoft.com/office/officeart/2005/8/layout/vList2"/>
    <dgm:cxn modelId="{69F9AF7E-2F26-4EBC-B287-45CE6F7950A0}" type="presOf" srcId="{B472B64A-EC1B-4BA6-835C-F86398E4D816}" destId="{AD9A2A00-E323-4AE9-9D12-EC92832DE89C}" srcOrd="0" destOrd="6" presId="urn:microsoft.com/office/officeart/2005/8/layout/vList2"/>
    <dgm:cxn modelId="{8B31AF88-2771-413B-9B87-D0CA6C512B74}" type="presOf" srcId="{ADBFD177-58EF-4103-AA21-350DE6F8ABBF}" destId="{AD9A2A00-E323-4AE9-9D12-EC92832DE89C}" srcOrd="0" destOrd="5" presId="urn:microsoft.com/office/officeart/2005/8/layout/vList2"/>
    <dgm:cxn modelId="{6EF2CA91-F3CB-4C6F-9DC8-27D029A0419D}" srcId="{CCD0229A-511B-48E2-838B-D05CD0295874}" destId="{BDE0E7A8-1B50-4146-A1CF-4826B730E2B9}" srcOrd="1" destOrd="0" parTransId="{9BA842F7-8C2E-4037-9AA4-08C4120B8356}" sibTransId="{72C2875A-FA15-4D0A-897D-CF28FC9B6DC8}"/>
    <dgm:cxn modelId="{08217C9A-0FD5-40F1-9B9F-7125E1140A8F}" type="presOf" srcId="{505112B8-A2B6-4108-AC11-20462C22ADAB}" destId="{AD9A2A00-E323-4AE9-9D12-EC92832DE89C}" srcOrd="0" destOrd="10" presId="urn:microsoft.com/office/officeart/2005/8/layout/vList2"/>
    <dgm:cxn modelId="{7CEBB69D-367D-432D-92EF-773FBED39AA3}" type="presOf" srcId="{5E113BBD-E35A-4C7B-9331-8CEAE402C772}" destId="{5DA8E334-EE85-4A9E-8AF4-71DD9826D965}" srcOrd="0" destOrd="0" presId="urn:microsoft.com/office/officeart/2005/8/layout/vList2"/>
    <dgm:cxn modelId="{41B6D9A7-01C0-4145-B4FA-A28AE18A78FD}" type="presOf" srcId="{89483755-F5C6-4347-86D0-AAEAE7931F64}" destId="{AD9A2A00-E323-4AE9-9D12-EC92832DE89C}" srcOrd="0" destOrd="2" presId="urn:microsoft.com/office/officeart/2005/8/layout/vList2"/>
    <dgm:cxn modelId="{4D745BAB-21F7-4AEC-8F82-9D956D411851}" srcId="{CCD0229A-511B-48E2-838B-D05CD0295874}" destId="{505112B8-A2B6-4108-AC11-20462C22ADAB}" srcOrd="10" destOrd="0" parTransId="{00B24A82-C636-4DBF-8D07-409E48E69A5A}" sibTransId="{2DEB8D25-B9EF-4461-8704-2CD495A0A279}"/>
    <dgm:cxn modelId="{B5EC17AD-F930-4B54-819F-373616DD6465}" srcId="{CCD0229A-511B-48E2-838B-D05CD0295874}" destId="{47799A07-86BE-4E07-9F3D-7A9FAF7FBB63}" srcOrd="4" destOrd="0" parTransId="{8336E1F3-30C3-451D-B853-C4CF026D926D}" sibTransId="{0ED37877-4B4B-41B8-A816-130066311C8D}"/>
    <dgm:cxn modelId="{19DA32B0-58B5-457D-99DD-B5AFB7C304B1}" srcId="{CCD0229A-511B-48E2-838B-D05CD0295874}" destId="{ADBFD177-58EF-4103-AA21-350DE6F8ABBF}" srcOrd="5" destOrd="0" parTransId="{6E6A7898-099E-4516-8221-2A8E9C249B23}" sibTransId="{7043C19F-FE14-4649-B261-F0A4553FB0BE}"/>
    <dgm:cxn modelId="{3BB2E6B1-96C7-4C1D-A67D-965BDBFA630D}" type="presOf" srcId="{CCD0229A-511B-48E2-838B-D05CD0295874}" destId="{56A87965-CB71-4081-8602-6EADC4F7E481}" srcOrd="0" destOrd="0" presId="urn:microsoft.com/office/officeart/2005/8/layout/vList2"/>
    <dgm:cxn modelId="{B186A3BC-4A91-496A-A184-807279603011}" srcId="{CCD0229A-511B-48E2-838B-D05CD0295874}" destId="{0E3F51AC-F44C-4207-A4F7-FA312B989C95}" srcOrd="0" destOrd="0" parTransId="{4C4B6367-23F4-49DB-9BEF-B996AD2F0747}" sibTransId="{FB743BE7-9279-49F9-BE2E-B2ACFF71D5CF}"/>
    <dgm:cxn modelId="{A74B50BD-1114-4C20-A8A6-2B1C7D2EFCCE}" srcId="{CCD0229A-511B-48E2-838B-D05CD0295874}" destId="{E883B83B-E4F5-4CD5-BEAF-6F46DDE9D529}" srcOrd="9" destOrd="0" parTransId="{CBE59A41-27DD-459E-8A4A-559677D88F62}" sibTransId="{F391302E-6DA3-4C0C-9056-B35C66DEC9EE}"/>
    <dgm:cxn modelId="{DFDEE6D4-1E9B-4B06-8569-95D538729B82}" srcId="{5E113BBD-E35A-4C7B-9331-8CEAE402C772}" destId="{CCD0229A-511B-48E2-838B-D05CD0295874}" srcOrd="0" destOrd="0" parTransId="{1F7EA566-723B-4071-A58E-74D95EF18AD4}" sibTransId="{51C866D2-B96D-4353-A70E-D6578FF60673}"/>
    <dgm:cxn modelId="{C07FB2DD-F61E-4A22-94B1-2B1DE93A241B}" type="presOf" srcId="{47799A07-86BE-4E07-9F3D-7A9FAF7FBB63}" destId="{AD9A2A00-E323-4AE9-9D12-EC92832DE89C}" srcOrd="0" destOrd="4" presId="urn:microsoft.com/office/officeart/2005/8/layout/vList2"/>
    <dgm:cxn modelId="{C44BF1DC-1FBB-46A1-8B85-BC86CD8EC942}" type="presParOf" srcId="{5DA8E334-EE85-4A9E-8AF4-71DD9826D965}" destId="{56A87965-CB71-4081-8602-6EADC4F7E481}" srcOrd="0" destOrd="0" presId="urn:microsoft.com/office/officeart/2005/8/layout/vList2"/>
    <dgm:cxn modelId="{6253CAD7-EAB5-481A-ACD6-34E88AF24CD7}" type="presParOf" srcId="{5DA8E334-EE85-4A9E-8AF4-71DD9826D965}" destId="{AD9A2A00-E323-4AE9-9D12-EC92832DE89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BDFAFF-0AC9-4B1E-B4F0-A13F92B8B1F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2DD159F-7C65-48CB-B212-54E5587CC37D}">
      <dgm:prSet custT="1"/>
      <dgm:spPr/>
      <dgm:t>
        <a:bodyPr/>
        <a:lstStyle/>
        <a:p>
          <a:r>
            <a:rPr lang="en-US" sz="1200" b="1" dirty="0"/>
            <a:t>Strong team of highly trained personnel in the pharmaceutical and chemical industries, with a significant percentage of engineers and chemists who have extensive experience in API manufacturing.</a:t>
          </a:r>
          <a:endParaRPr lang="en-US" sz="1200" dirty="0"/>
        </a:p>
      </dgm:t>
    </dgm:pt>
    <dgm:pt modelId="{64FD437B-F19C-4161-99D8-74DEDFB2DDA9}" type="parTrans" cxnId="{D53E93B3-A030-4D2B-9CDC-7685F35D513F}">
      <dgm:prSet/>
      <dgm:spPr/>
      <dgm:t>
        <a:bodyPr/>
        <a:lstStyle/>
        <a:p>
          <a:endParaRPr lang="en-US"/>
        </a:p>
      </dgm:t>
    </dgm:pt>
    <dgm:pt modelId="{80B0B29F-02CF-4633-98C0-1EAAC0DADCE1}" type="sibTrans" cxnId="{D53E93B3-A030-4D2B-9CDC-7685F35D513F}">
      <dgm:prSet/>
      <dgm:spPr/>
      <dgm:t>
        <a:bodyPr/>
        <a:lstStyle/>
        <a:p>
          <a:endParaRPr lang="en-US"/>
        </a:p>
      </dgm:t>
    </dgm:pt>
    <dgm:pt modelId="{C7391601-9A4B-409A-932A-F58ACCC3A6A3}">
      <dgm:prSet custT="1"/>
      <dgm:spPr/>
      <dgm:t>
        <a:bodyPr/>
        <a:lstStyle/>
        <a:p>
          <a:r>
            <a:rPr lang="en-US" sz="1200" b="1" dirty="0"/>
            <a:t>Current staffing is &gt; 50 employees</a:t>
          </a:r>
          <a:r>
            <a:rPr lang="en-US" sz="1000" b="1" dirty="0"/>
            <a:t>.</a:t>
          </a:r>
          <a:endParaRPr lang="en-US" sz="1000" dirty="0"/>
        </a:p>
      </dgm:t>
    </dgm:pt>
    <dgm:pt modelId="{7C78EE72-CE56-4EEB-B17F-63E0443D0689}" type="parTrans" cxnId="{0D4F083A-18B6-441A-9F57-A02261D74566}">
      <dgm:prSet/>
      <dgm:spPr/>
      <dgm:t>
        <a:bodyPr/>
        <a:lstStyle/>
        <a:p>
          <a:endParaRPr lang="en-US"/>
        </a:p>
      </dgm:t>
    </dgm:pt>
    <dgm:pt modelId="{B91B1B5A-D38D-4227-8654-BE8A77BBBFC1}" type="sibTrans" cxnId="{0D4F083A-18B6-441A-9F57-A02261D74566}">
      <dgm:prSet/>
      <dgm:spPr/>
      <dgm:t>
        <a:bodyPr/>
        <a:lstStyle/>
        <a:p>
          <a:endParaRPr lang="en-US"/>
        </a:p>
      </dgm:t>
    </dgm:pt>
    <dgm:pt modelId="{029226D9-83EB-4E3D-B1D6-A7E5E6FDC9DC}">
      <dgm:prSet custT="1"/>
      <dgm:spPr/>
      <dgm:t>
        <a:bodyPr/>
        <a:lstStyle/>
        <a:p>
          <a:r>
            <a:rPr lang="en-US" sz="1200" b="1" dirty="0"/>
            <a:t>Engineers and chemists with over 20 years of experience in API manufacturing</a:t>
          </a:r>
          <a:endParaRPr lang="en-US" sz="1200" dirty="0"/>
        </a:p>
      </dgm:t>
    </dgm:pt>
    <dgm:pt modelId="{3582759F-DB6C-41B4-8FE4-DE730E05A834}" type="parTrans" cxnId="{7A3B7BB1-B6D5-4E9C-93A3-BBAB37EFC16E}">
      <dgm:prSet/>
      <dgm:spPr/>
      <dgm:t>
        <a:bodyPr/>
        <a:lstStyle/>
        <a:p>
          <a:endParaRPr lang="en-US"/>
        </a:p>
      </dgm:t>
    </dgm:pt>
    <dgm:pt modelId="{11BD8F2A-558E-497A-93D8-B1DB74AC4A57}" type="sibTrans" cxnId="{7A3B7BB1-B6D5-4E9C-93A3-BBAB37EFC16E}">
      <dgm:prSet/>
      <dgm:spPr/>
      <dgm:t>
        <a:bodyPr/>
        <a:lstStyle/>
        <a:p>
          <a:endParaRPr lang="en-US"/>
        </a:p>
      </dgm:t>
    </dgm:pt>
    <dgm:pt modelId="{404DC31F-82E9-42A8-A76C-022B611EA1FE}">
      <dgm:prSet custT="1"/>
      <dgm:spPr/>
      <dgm:t>
        <a:bodyPr/>
        <a:lstStyle/>
        <a:p>
          <a:r>
            <a:rPr lang="en-US" sz="1200" b="1" dirty="0"/>
            <a:t>16% of our staff has postgraduate degrees (Ph.D. or M.S.).</a:t>
          </a:r>
          <a:endParaRPr lang="en-US" sz="1200" dirty="0"/>
        </a:p>
      </dgm:t>
    </dgm:pt>
    <dgm:pt modelId="{7D2FC4DB-FEA8-492D-AD4D-12B057A85CA0}" type="parTrans" cxnId="{49AFD027-26E1-4EBA-998C-34A6D7DC6016}">
      <dgm:prSet/>
      <dgm:spPr/>
      <dgm:t>
        <a:bodyPr/>
        <a:lstStyle/>
        <a:p>
          <a:endParaRPr lang="en-US"/>
        </a:p>
      </dgm:t>
    </dgm:pt>
    <dgm:pt modelId="{75F69332-3181-4CAE-84B4-729DADC63734}" type="sibTrans" cxnId="{49AFD027-26E1-4EBA-998C-34A6D7DC6016}">
      <dgm:prSet/>
      <dgm:spPr/>
      <dgm:t>
        <a:bodyPr/>
        <a:lstStyle/>
        <a:p>
          <a:endParaRPr lang="en-US"/>
        </a:p>
      </dgm:t>
    </dgm:pt>
    <dgm:pt modelId="{31B502AA-AC28-4317-83F8-A8868999674E}">
      <dgm:prSet custT="1"/>
      <dgm:spPr/>
      <dgm:t>
        <a:bodyPr/>
        <a:lstStyle/>
        <a:p>
          <a:r>
            <a:rPr lang="en-US" sz="1200" b="1" dirty="0"/>
            <a:t>35% are Engineer/Chemist</a:t>
          </a:r>
          <a:endParaRPr lang="en-US" sz="1200" dirty="0"/>
        </a:p>
      </dgm:t>
    </dgm:pt>
    <dgm:pt modelId="{2D961959-ED72-4827-9283-F0CD5FC52B6C}" type="parTrans" cxnId="{44C0C190-7919-4683-9BB1-3579D85D628F}">
      <dgm:prSet/>
      <dgm:spPr/>
      <dgm:t>
        <a:bodyPr/>
        <a:lstStyle/>
        <a:p>
          <a:endParaRPr lang="en-US"/>
        </a:p>
      </dgm:t>
    </dgm:pt>
    <dgm:pt modelId="{14AA5270-9184-4E31-AE2B-900539B96134}" type="sibTrans" cxnId="{44C0C190-7919-4683-9BB1-3579D85D628F}">
      <dgm:prSet/>
      <dgm:spPr/>
      <dgm:t>
        <a:bodyPr/>
        <a:lstStyle/>
        <a:p>
          <a:endParaRPr lang="en-US"/>
        </a:p>
      </dgm:t>
    </dgm:pt>
    <dgm:pt modelId="{481FC50E-3BF9-4B12-B089-548AA7AB96A2}">
      <dgm:prSet custT="1"/>
      <dgm:spPr/>
      <dgm:t>
        <a:bodyPr/>
        <a:lstStyle/>
        <a:p>
          <a:r>
            <a:rPr lang="en-US" sz="1200" b="1" dirty="0"/>
            <a:t>65% are supporting personnel (mechanics and technicians).</a:t>
          </a:r>
          <a:endParaRPr lang="en-US" sz="1200" dirty="0"/>
        </a:p>
      </dgm:t>
    </dgm:pt>
    <dgm:pt modelId="{D2675F59-D57D-4D71-8EB0-4209221FE0AB}" type="parTrans" cxnId="{F1467138-1AD4-43E4-B935-7C3A6D981403}">
      <dgm:prSet/>
      <dgm:spPr/>
      <dgm:t>
        <a:bodyPr/>
        <a:lstStyle/>
        <a:p>
          <a:endParaRPr lang="en-US"/>
        </a:p>
      </dgm:t>
    </dgm:pt>
    <dgm:pt modelId="{296E3431-78C9-432B-BB4C-D1F54F18470D}" type="sibTrans" cxnId="{F1467138-1AD4-43E4-B935-7C3A6D981403}">
      <dgm:prSet/>
      <dgm:spPr/>
      <dgm:t>
        <a:bodyPr/>
        <a:lstStyle/>
        <a:p>
          <a:endParaRPr lang="en-US"/>
        </a:p>
      </dgm:t>
    </dgm:pt>
    <dgm:pt modelId="{10203513-2A23-441D-BB79-711EDA17782F}" type="pres">
      <dgm:prSet presAssocID="{E1BDFAFF-0AC9-4B1E-B4F0-A13F92B8B1FC}" presName="vert0" presStyleCnt="0">
        <dgm:presLayoutVars>
          <dgm:dir/>
          <dgm:animOne val="branch"/>
          <dgm:animLvl val="lvl"/>
        </dgm:presLayoutVars>
      </dgm:prSet>
      <dgm:spPr/>
    </dgm:pt>
    <dgm:pt modelId="{7941FFC1-33A6-4CF3-868E-652A95EFB1F9}" type="pres">
      <dgm:prSet presAssocID="{52DD159F-7C65-48CB-B212-54E5587CC37D}" presName="thickLine" presStyleLbl="alignNode1" presStyleIdx="0" presStyleCnt="6"/>
      <dgm:spPr/>
    </dgm:pt>
    <dgm:pt modelId="{4B527FC5-76D4-41B6-8009-79A093B9CB1E}" type="pres">
      <dgm:prSet presAssocID="{52DD159F-7C65-48CB-B212-54E5587CC37D}" presName="horz1" presStyleCnt="0"/>
      <dgm:spPr/>
    </dgm:pt>
    <dgm:pt modelId="{C21DFA8E-75CC-400B-881D-86932AFF539E}" type="pres">
      <dgm:prSet presAssocID="{52DD159F-7C65-48CB-B212-54E5587CC37D}" presName="tx1" presStyleLbl="revTx" presStyleIdx="0" presStyleCnt="6"/>
      <dgm:spPr/>
    </dgm:pt>
    <dgm:pt modelId="{DD8FF46B-C728-4E39-BDA1-C8084F78154F}" type="pres">
      <dgm:prSet presAssocID="{52DD159F-7C65-48CB-B212-54E5587CC37D}" presName="vert1" presStyleCnt="0"/>
      <dgm:spPr/>
    </dgm:pt>
    <dgm:pt modelId="{99AFE78F-C53F-49AC-A263-E42AF683E0A9}" type="pres">
      <dgm:prSet presAssocID="{C7391601-9A4B-409A-932A-F58ACCC3A6A3}" presName="thickLine" presStyleLbl="alignNode1" presStyleIdx="1" presStyleCnt="6"/>
      <dgm:spPr/>
    </dgm:pt>
    <dgm:pt modelId="{C7A86370-9109-42FF-B159-8CA80AEC2527}" type="pres">
      <dgm:prSet presAssocID="{C7391601-9A4B-409A-932A-F58ACCC3A6A3}" presName="horz1" presStyleCnt="0"/>
      <dgm:spPr/>
    </dgm:pt>
    <dgm:pt modelId="{ED7B0255-0A43-417D-AA05-F6DA2A550BB9}" type="pres">
      <dgm:prSet presAssocID="{C7391601-9A4B-409A-932A-F58ACCC3A6A3}" presName="tx1" presStyleLbl="revTx" presStyleIdx="1" presStyleCnt="6"/>
      <dgm:spPr/>
    </dgm:pt>
    <dgm:pt modelId="{41E4F5ED-7D7C-4F92-AA50-3488891B19DA}" type="pres">
      <dgm:prSet presAssocID="{C7391601-9A4B-409A-932A-F58ACCC3A6A3}" presName="vert1" presStyleCnt="0"/>
      <dgm:spPr/>
    </dgm:pt>
    <dgm:pt modelId="{0D78D5F3-0F6A-4086-904A-6C09194A8EDE}" type="pres">
      <dgm:prSet presAssocID="{029226D9-83EB-4E3D-B1D6-A7E5E6FDC9DC}" presName="thickLine" presStyleLbl="alignNode1" presStyleIdx="2" presStyleCnt="6"/>
      <dgm:spPr/>
    </dgm:pt>
    <dgm:pt modelId="{374C6694-7A88-445D-AF75-AC010B026B9B}" type="pres">
      <dgm:prSet presAssocID="{029226D9-83EB-4E3D-B1D6-A7E5E6FDC9DC}" presName="horz1" presStyleCnt="0"/>
      <dgm:spPr/>
    </dgm:pt>
    <dgm:pt modelId="{B687BF62-1A5D-4950-9271-FD712DC4F9AE}" type="pres">
      <dgm:prSet presAssocID="{029226D9-83EB-4E3D-B1D6-A7E5E6FDC9DC}" presName="tx1" presStyleLbl="revTx" presStyleIdx="2" presStyleCnt="6"/>
      <dgm:spPr/>
    </dgm:pt>
    <dgm:pt modelId="{B77795CD-3F3D-4B48-9A7F-A1939E02033F}" type="pres">
      <dgm:prSet presAssocID="{029226D9-83EB-4E3D-B1D6-A7E5E6FDC9DC}" presName="vert1" presStyleCnt="0"/>
      <dgm:spPr/>
    </dgm:pt>
    <dgm:pt modelId="{3BB633DA-03E7-429B-B737-C4FD7C7B6A19}" type="pres">
      <dgm:prSet presAssocID="{404DC31F-82E9-42A8-A76C-022B611EA1FE}" presName="thickLine" presStyleLbl="alignNode1" presStyleIdx="3" presStyleCnt="6"/>
      <dgm:spPr/>
    </dgm:pt>
    <dgm:pt modelId="{972DF37D-8188-478D-96CF-F5484F9CD019}" type="pres">
      <dgm:prSet presAssocID="{404DC31F-82E9-42A8-A76C-022B611EA1FE}" presName="horz1" presStyleCnt="0"/>
      <dgm:spPr/>
    </dgm:pt>
    <dgm:pt modelId="{D93F886A-3148-4D53-B94E-87871CB02D03}" type="pres">
      <dgm:prSet presAssocID="{404DC31F-82E9-42A8-A76C-022B611EA1FE}" presName="tx1" presStyleLbl="revTx" presStyleIdx="3" presStyleCnt="6"/>
      <dgm:spPr/>
    </dgm:pt>
    <dgm:pt modelId="{798341EC-48DB-4AF5-947C-FCDAABF5F422}" type="pres">
      <dgm:prSet presAssocID="{404DC31F-82E9-42A8-A76C-022B611EA1FE}" presName="vert1" presStyleCnt="0"/>
      <dgm:spPr/>
    </dgm:pt>
    <dgm:pt modelId="{ADDDAEF0-88EB-46B1-9244-325DEB4D0D8C}" type="pres">
      <dgm:prSet presAssocID="{31B502AA-AC28-4317-83F8-A8868999674E}" presName="thickLine" presStyleLbl="alignNode1" presStyleIdx="4" presStyleCnt="6"/>
      <dgm:spPr/>
    </dgm:pt>
    <dgm:pt modelId="{306AB597-A66C-4313-A68C-B8DE5AD9CCB7}" type="pres">
      <dgm:prSet presAssocID="{31B502AA-AC28-4317-83F8-A8868999674E}" presName="horz1" presStyleCnt="0"/>
      <dgm:spPr/>
    </dgm:pt>
    <dgm:pt modelId="{1B4D8712-49BA-445D-BAA2-D4D640A26E6F}" type="pres">
      <dgm:prSet presAssocID="{31B502AA-AC28-4317-83F8-A8868999674E}" presName="tx1" presStyleLbl="revTx" presStyleIdx="4" presStyleCnt="6"/>
      <dgm:spPr/>
    </dgm:pt>
    <dgm:pt modelId="{57B3A8FA-4A0F-4958-B39E-2B3EF9E9C377}" type="pres">
      <dgm:prSet presAssocID="{31B502AA-AC28-4317-83F8-A8868999674E}" presName="vert1" presStyleCnt="0"/>
      <dgm:spPr/>
    </dgm:pt>
    <dgm:pt modelId="{1084D489-3A99-4A75-BCA6-91B6181F1523}" type="pres">
      <dgm:prSet presAssocID="{481FC50E-3BF9-4B12-B089-548AA7AB96A2}" presName="thickLine" presStyleLbl="alignNode1" presStyleIdx="5" presStyleCnt="6"/>
      <dgm:spPr/>
    </dgm:pt>
    <dgm:pt modelId="{21EE70C5-20EB-4BD8-B91D-D8B027C8779B}" type="pres">
      <dgm:prSet presAssocID="{481FC50E-3BF9-4B12-B089-548AA7AB96A2}" presName="horz1" presStyleCnt="0"/>
      <dgm:spPr/>
    </dgm:pt>
    <dgm:pt modelId="{B22B6890-3C77-473D-A7BD-9D9CA2D4B522}" type="pres">
      <dgm:prSet presAssocID="{481FC50E-3BF9-4B12-B089-548AA7AB96A2}" presName="tx1" presStyleLbl="revTx" presStyleIdx="5" presStyleCnt="6"/>
      <dgm:spPr/>
    </dgm:pt>
    <dgm:pt modelId="{E444C4C6-6615-4D7D-8B09-275F8DF734EE}" type="pres">
      <dgm:prSet presAssocID="{481FC50E-3BF9-4B12-B089-548AA7AB96A2}" presName="vert1" presStyleCnt="0"/>
      <dgm:spPr/>
    </dgm:pt>
  </dgm:ptLst>
  <dgm:cxnLst>
    <dgm:cxn modelId="{49AFD027-26E1-4EBA-998C-34A6D7DC6016}" srcId="{E1BDFAFF-0AC9-4B1E-B4F0-A13F92B8B1FC}" destId="{404DC31F-82E9-42A8-A76C-022B611EA1FE}" srcOrd="3" destOrd="0" parTransId="{7D2FC4DB-FEA8-492D-AD4D-12B057A85CA0}" sibTransId="{75F69332-3181-4CAE-84B4-729DADC63734}"/>
    <dgm:cxn modelId="{F1467138-1AD4-43E4-B935-7C3A6D981403}" srcId="{E1BDFAFF-0AC9-4B1E-B4F0-A13F92B8B1FC}" destId="{481FC50E-3BF9-4B12-B089-548AA7AB96A2}" srcOrd="5" destOrd="0" parTransId="{D2675F59-D57D-4D71-8EB0-4209221FE0AB}" sibTransId="{296E3431-78C9-432B-BB4C-D1F54F18470D}"/>
    <dgm:cxn modelId="{0D4F083A-18B6-441A-9F57-A02261D74566}" srcId="{E1BDFAFF-0AC9-4B1E-B4F0-A13F92B8B1FC}" destId="{C7391601-9A4B-409A-932A-F58ACCC3A6A3}" srcOrd="1" destOrd="0" parTransId="{7C78EE72-CE56-4EEB-B17F-63E0443D0689}" sibTransId="{B91B1B5A-D38D-4227-8654-BE8A77BBBFC1}"/>
    <dgm:cxn modelId="{6542083B-5001-49E8-A8C0-30F6D4DA87EA}" type="presOf" srcId="{481FC50E-3BF9-4B12-B089-548AA7AB96A2}" destId="{B22B6890-3C77-473D-A7BD-9D9CA2D4B522}" srcOrd="0" destOrd="0" presId="urn:microsoft.com/office/officeart/2008/layout/LinedList"/>
    <dgm:cxn modelId="{BB08BD4F-2E57-41E6-ABF4-5326EED92974}" type="presOf" srcId="{52DD159F-7C65-48CB-B212-54E5587CC37D}" destId="{C21DFA8E-75CC-400B-881D-86932AFF539E}" srcOrd="0" destOrd="0" presId="urn:microsoft.com/office/officeart/2008/layout/LinedList"/>
    <dgm:cxn modelId="{D9E9737C-4655-4975-A99D-A863808E1C9E}" type="presOf" srcId="{029226D9-83EB-4E3D-B1D6-A7E5E6FDC9DC}" destId="{B687BF62-1A5D-4950-9271-FD712DC4F9AE}" srcOrd="0" destOrd="0" presId="urn:microsoft.com/office/officeart/2008/layout/LinedList"/>
    <dgm:cxn modelId="{44C0C190-7919-4683-9BB1-3579D85D628F}" srcId="{E1BDFAFF-0AC9-4B1E-B4F0-A13F92B8B1FC}" destId="{31B502AA-AC28-4317-83F8-A8868999674E}" srcOrd="4" destOrd="0" parTransId="{2D961959-ED72-4827-9283-F0CD5FC52B6C}" sibTransId="{14AA5270-9184-4E31-AE2B-900539B96134}"/>
    <dgm:cxn modelId="{5040DC90-2C64-409C-A7E7-E67AE7EA46D5}" type="presOf" srcId="{404DC31F-82E9-42A8-A76C-022B611EA1FE}" destId="{D93F886A-3148-4D53-B94E-87871CB02D03}" srcOrd="0" destOrd="0" presId="urn:microsoft.com/office/officeart/2008/layout/LinedList"/>
    <dgm:cxn modelId="{76027B9A-75DA-44A0-A608-3654B33614DC}" type="presOf" srcId="{C7391601-9A4B-409A-932A-F58ACCC3A6A3}" destId="{ED7B0255-0A43-417D-AA05-F6DA2A550BB9}" srcOrd="0" destOrd="0" presId="urn:microsoft.com/office/officeart/2008/layout/LinedList"/>
    <dgm:cxn modelId="{7A3B7BB1-B6D5-4E9C-93A3-BBAB37EFC16E}" srcId="{E1BDFAFF-0AC9-4B1E-B4F0-A13F92B8B1FC}" destId="{029226D9-83EB-4E3D-B1D6-A7E5E6FDC9DC}" srcOrd="2" destOrd="0" parTransId="{3582759F-DB6C-41B4-8FE4-DE730E05A834}" sibTransId="{11BD8F2A-558E-497A-93D8-B1DB74AC4A57}"/>
    <dgm:cxn modelId="{D53E93B3-A030-4D2B-9CDC-7685F35D513F}" srcId="{E1BDFAFF-0AC9-4B1E-B4F0-A13F92B8B1FC}" destId="{52DD159F-7C65-48CB-B212-54E5587CC37D}" srcOrd="0" destOrd="0" parTransId="{64FD437B-F19C-4161-99D8-74DEDFB2DDA9}" sibTransId="{80B0B29F-02CF-4633-98C0-1EAAC0DADCE1}"/>
    <dgm:cxn modelId="{B4D13AE3-89EA-4AF0-B711-B84A68E74410}" type="presOf" srcId="{31B502AA-AC28-4317-83F8-A8868999674E}" destId="{1B4D8712-49BA-445D-BAA2-D4D640A26E6F}" srcOrd="0" destOrd="0" presId="urn:microsoft.com/office/officeart/2008/layout/LinedList"/>
    <dgm:cxn modelId="{0140AFE9-DF87-4059-9034-1762BD54791C}" type="presOf" srcId="{E1BDFAFF-0AC9-4B1E-B4F0-A13F92B8B1FC}" destId="{10203513-2A23-441D-BB79-711EDA17782F}" srcOrd="0" destOrd="0" presId="urn:microsoft.com/office/officeart/2008/layout/LinedList"/>
    <dgm:cxn modelId="{03249C62-86CE-496C-8593-353A3FD1DCD1}" type="presParOf" srcId="{10203513-2A23-441D-BB79-711EDA17782F}" destId="{7941FFC1-33A6-4CF3-868E-652A95EFB1F9}" srcOrd="0" destOrd="0" presId="urn:microsoft.com/office/officeart/2008/layout/LinedList"/>
    <dgm:cxn modelId="{E5F9F88B-3DCB-4708-838E-D97C3AC918FD}" type="presParOf" srcId="{10203513-2A23-441D-BB79-711EDA17782F}" destId="{4B527FC5-76D4-41B6-8009-79A093B9CB1E}" srcOrd="1" destOrd="0" presId="urn:microsoft.com/office/officeart/2008/layout/LinedList"/>
    <dgm:cxn modelId="{AD701854-8651-4418-B2DB-DC0199863D87}" type="presParOf" srcId="{4B527FC5-76D4-41B6-8009-79A093B9CB1E}" destId="{C21DFA8E-75CC-400B-881D-86932AFF539E}" srcOrd="0" destOrd="0" presId="urn:microsoft.com/office/officeart/2008/layout/LinedList"/>
    <dgm:cxn modelId="{3CBF5073-8F0C-450F-A692-02E294AF94C9}" type="presParOf" srcId="{4B527FC5-76D4-41B6-8009-79A093B9CB1E}" destId="{DD8FF46B-C728-4E39-BDA1-C8084F78154F}" srcOrd="1" destOrd="0" presId="urn:microsoft.com/office/officeart/2008/layout/LinedList"/>
    <dgm:cxn modelId="{1163ABFD-2BD6-4ED8-9976-8B8D497FD8F0}" type="presParOf" srcId="{10203513-2A23-441D-BB79-711EDA17782F}" destId="{99AFE78F-C53F-49AC-A263-E42AF683E0A9}" srcOrd="2" destOrd="0" presId="urn:microsoft.com/office/officeart/2008/layout/LinedList"/>
    <dgm:cxn modelId="{BE9D4DFD-AA9B-4393-888E-58EA8CE8466E}" type="presParOf" srcId="{10203513-2A23-441D-BB79-711EDA17782F}" destId="{C7A86370-9109-42FF-B159-8CA80AEC2527}" srcOrd="3" destOrd="0" presId="urn:microsoft.com/office/officeart/2008/layout/LinedList"/>
    <dgm:cxn modelId="{7F3A9010-538B-4560-A4AC-849FEEED3324}" type="presParOf" srcId="{C7A86370-9109-42FF-B159-8CA80AEC2527}" destId="{ED7B0255-0A43-417D-AA05-F6DA2A550BB9}" srcOrd="0" destOrd="0" presId="urn:microsoft.com/office/officeart/2008/layout/LinedList"/>
    <dgm:cxn modelId="{B0D570B6-771B-4F93-9F66-05225B9363F9}" type="presParOf" srcId="{C7A86370-9109-42FF-B159-8CA80AEC2527}" destId="{41E4F5ED-7D7C-4F92-AA50-3488891B19DA}" srcOrd="1" destOrd="0" presId="urn:microsoft.com/office/officeart/2008/layout/LinedList"/>
    <dgm:cxn modelId="{12E0DBAF-D6C8-4983-AE90-188785D4FDF5}" type="presParOf" srcId="{10203513-2A23-441D-BB79-711EDA17782F}" destId="{0D78D5F3-0F6A-4086-904A-6C09194A8EDE}" srcOrd="4" destOrd="0" presId="urn:microsoft.com/office/officeart/2008/layout/LinedList"/>
    <dgm:cxn modelId="{E0C5990D-AC5E-4252-83E7-A67793C24952}" type="presParOf" srcId="{10203513-2A23-441D-BB79-711EDA17782F}" destId="{374C6694-7A88-445D-AF75-AC010B026B9B}" srcOrd="5" destOrd="0" presId="urn:microsoft.com/office/officeart/2008/layout/LinedList"/>
    <dgm:cxn modelId="{ED799A11-AFBA-4609-98AE-FECAA8495389}" type="presParOf" srcId="{374C6694-7A88-445D-AF75-AC010B026B9B}" destId="{B687BF62-1A5D-4950-9271-FD712DC4F9AE}" srcOrd="0" destOrd="0" presId="urn:microsoft.com/office/officeart/2008/layout/LinedList"/>
    <dgm:cxn modelId="{B7CB4F9A-71A3-4B39-B896-87E4EA498930}" type="presParOf" srcId="{374C6694-7A88-445D-AF75-AC010B026B9B}" destId="{B77795CD-3F3D-4B48-9A7F-A1939E02033F}" srcOrd="1" destOrd="0" presId="urn:microsoft.com/office/officeart/2008/layout/LinedList"/>
    <dgm:cxn modelId="{682E7D51-502F-400E-8F88-467577C44DE7}" type="presParOf" srcId="{10203513-2A23-441D-BB79-711EDA17782F}" destId="{3BB633DA-03E7-429B-B737-C4FD7C7B6A19}" srcOrd="6" destOrd="0" presId="urn:microsoft.com/office/officeart/2008/layout/LinedList"/>
    <dgm:cxn modelId="{AB285FAA-E06A-439C-A1A5-88BF57F5AA65}" type="presParOf" srcId="{10203513-2A23-441D-BB79-711EDA17782F}" destId="{972DF37D-8188-478D-96CF-F5484F9CD019}" srcOrd="7" destOrd="0" presId="urn:microsoft.com/office/officeart/2008/layout/LinedList"/>
    <dgm:cxn modelId="{DF49DE30-6F30-4FAB-B51C-BFC431EDE23C}" type="presParOf" srcId="{972DF37D-8188-478D-96CF-F5484F9CD019}" destId="{D93F886A-3148-4D53-B94E-87871CB02D03}" srcOrd="0" destOrd="0" presId="urn:microsoft.com/office/officeart/2008/layout/LinedList"/>
    <dgm:cxn modelId="{8B4B49A4-D3F0-4FB0-953A-C150197C4AC4}" type="presParOf" srcId="{972DF37D-8188-478D-96CF-F5484F9CD019}" destId="{798341EC-48DB-4AF5-947C-FCDAABF5F422}" srcOrd="1" destOrd="0" presId="urn:microsoft.com/office/officeart/2008/layout/LinedList"/>
    <dgm:cxn modelId="{868E854C-04D8-4DAC-A28B-B4E61ABC8ACC}" type="presParOf" srcId="{10203513-2A23-441D-BB79-711EDA17782F}" destId="{ADDDAEF0-88EB-46B1-9244-325DEB4D0D8C}" srcOrd="8" destOrd="0" presId="urn:microsoft.com/office/officeart/2008/layout/LinedList"/>
    <dgm:cxn modelId="{5F02D3A1-3EE3-40D1-9A96-CF0944B54315}" type="presParOf" srcId="{10203513-2A23-441D-BB79-711EDA17782F}" destId="{306AB597-A66C-4313-A68C-B8DE5AD9CCB7}" srcOrd="9" destOrd="0" presId="urn:microsoft.com/office/officeart/2008/layout/LinedList"/>
    <dgm:cxn modelId="{8D467FF5-3904-405F-A6CD-2D742FD847AA}" type="presParOf" srcId="{306AB597-A66C-4313-A68C-B8DE5AD9CCB7}" destId="{1B4D8712-49BA-445D-BAA2-D4D640A26E6F}" srcOrd="0" destOrd="0" presId="urn:microsoft.com/office/officeart/2008/layout/LinedList"/>
    <dgm:cxn modelId="{122B116F-0ED6-4F75-9824-7595009F37F9}" type="presParOf" srcId="{306AB597-A66C-4313-A68C-B8DE5AD9CCB7}" destId="{57B3A8FA-4A0F-4958-B39E-2B3EF9E9C377}" srcOrd="1" destOrd="0" presId="urn:microsoft.com/office/officeart/2008/layout/LinedList"/>
    <dgm:cxn modelId="{1D1B2CA4-B655-4BE6-B015-F036444F43F3}" type="presParOf" srcId="{10203513-2A23-441D-BB79-711EDA17782F}" destId="{1084D489-3A99-4A75-BCA6-91B6181F1523}" srcOrd="10" destOrd="0" presId="urn:microsoft.com/office/officeart/2008/layout/LinedList"/>
    <dgm:cxn modelId="{F6B2F5AE-CDFA-48A7-B33E-DCD17E6FD163}" type="presParOf" srcId="{10203513-2A23-441D-BB79-711EDA17782F}" destId="{21EE70C5-20EB-4BD8-B91D-D8B027C8779B}" srcOrd="11" destOrd="0" presId="urn:microsoft.com/office/officeart/2008/layout/LinedList"/>
    <dgm:cxn modelId="{759966C6-3EF8-4D15-B118-25EF5F0D6AF2}" type="presParOf" srcId="{21EE70C5-20EB-4BD8-B91D-D8B027C8779B}" destId="{B22B6890-3C77-473D-A7BD-9D9CA2D4B522}" srcOrd="0" destOrd="0" presId="urn:microsoft.com/office/officeart/2008/layout/LinedList"/>
    <dgm:cxn modelId="{49CDAB8F-575C-4DA9-9178-5F7F8D625D30}" type="presParOf" srcId="{21EE70C5-20EB-4BD8-B91D-D8B027C8779B}" destId="{E444C4C6-6615-4D7D-8B09-275F8DF734E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00C467-D555-4D92-A96D-2B2C56536CD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BE8BEEB-68CD-4167-BAF6-BC774F131D21}">
      <dgm:prSet/>
      <dgm:spPr/>
      <dgm:t>
        <a:bodyPr/>
        <a:lstStyle/>
        <a:p>
          <a:r>
            <a:rPr lang="en-US" b="1"/>
            <a:t>Analytical Labs</a:t>
          </a:r>
          <a:endParaRPr lang="en-US"/>
        </a:p>
      </dgm:t>
    </dgm:pt>
    <dgm:pt modelId="{C6A651F7-20BC-4B6A-A590-A484809664FF}" type="parTrans" cxnId="{B6D3FC0B-9045-4CC4-B992-570C4F0BF90E}">
      <dgm:prSet/>
      <dgm:spPr/>
      <dgm:t>
        <a:bodyPr/>
        <a:lstStyle/>
        <a:p>
          <a:endParaRPr lang="en-US"/>
        </a:p>
      </dgm:t>
    </dgm:pt>
    <dgm:pt modelId="{A4E11931-10E4-4802-9E12-7216E5E18B4B}" type="sibTrans" cxnId="{B6D3FC0B-9045-4CC4-B992-570C4F0BF90E}">
      <dgm:prSet/>
      <dgm:spPr/>
      <dgm:t>
        <a:bodyPr/>
        <a:lstStyle/>
        <a:p>
          <a:endParaRPr lang="en-US"/>
        </a:p>
      </dgm:t>
    </dgm:pt>
    <dgm:pt modelId="{1AE689BF-1C4D-4DF6-B844-FD23FEDE99A1}">
      <dgm:prSet/>
      <dgm:spPr/>
      <dgm:t>
        <a:bodyPr/>
        <a:lstStyle/>
        <a:p>
          <a:r>
            <a:rPr lang="en-US" b="1"/>
            <a:t>10,500 square ft of analytical labs</a:t>
          </a:r>
          <a:endParaRPr lang="en-US"/>
        </a:p>
      </dgm:t>
    </dgm:pt>
    <dgm:pt modelId="{6B59BCF9-DC57-4C16-B1FE-B2B25F8CC20A}" type="parTrans" cxnId="{70837743-497D-404D-8BC1-E3698B49F241}">
      <dgm:prSet/>
      <dgm:spPr/>
      <dgm:t>
        <a:bodyPr/>
        <a:lstStyle/>
        <a:p>
          <a:endParaRPr lang="en-US"/>
        </a:p>
      </dgm:t>
    </dgm:pt>
    <dgm:pt modelId="{77D801D0-D530-4684-A1D1-725362FEEF23}" type="sibTrans" cxnId="{70837743-497D-404D-8BC1-E3698B49F241}">
      <dgm:prSet/>
      <dgm:spPr/>
      <dgm:t>
        <a:bodyPr/>
        <a:lstStyle/>
        <a:p>
          <a:endParaRPr lang="en-US"/>
        </a:p>
      </dgm:t>
    </dgm:pt>
    <dgm:pt modelId="{75F5E0B9-CAC2-451F-BD35-DAF34841F5CF}">
      <dgm:prSet/>
      <dgm:spPr/>
      <dgm:t>
        <a:bodyPr/>
        <a:lstStyle/>
        <a:p>
          <a:r>
            <a:rPr lang="en-US" b="1"/>
            <a:t>Three main labs: Bench/Kilo Lab, In-Process/Raw Material, and Final Labs</a:t>
          </a:r>
          <a:endParaRPr lang="en-US"/>
        </a:p>
      </dgm:t>
    </dgm:pt>
    <dgm:pt modelId="{DBA6FF3D-F582-4C6C-B507-94B4A5FC83E6}" type="parTrans" cxnId="{738E89B7-B1E3-454B-B070-921F31443CE9}">
      <dgm:prSet/>
      <dgm:spPr/>
      <dgm:t>
        <a:bodyPr/>
        <a:lstStyle/>
        <a:p>
          <a:endParaRPr lang="en-US"/>
        </a:p>
      </dgm:t>
    </dgm:pt>
    <dgm:pt modelId="{CD10F4EF-C891-4A61-9301-2F99D24CAE2A}" type="sibTrans" cxnId="{738E89B7-B1E3-454B-B070-921F31443CE9}">
      <dgm:prSet/>
      <dgm:spPr/>
      <dgm:t>
        <a:bodyPr/>
        <a:lstStyle/>
        <a:p>
          <a:endParaRPr lang="en-US"/>
        </a:p>
      </dgm:t>
    </dgm:pt>
    <dgm:pt modelId="{5A3B4BB5-CDC3-4479-9522-11DB71A716BD}">
      <dgm:prSet/>
      <dgm:spPr/>
      <dgm:t>
        <a:bodyPr/>
        <a:lstStyle/>
        <a:p>
          <a:r>
            <a:rPr lang="en-US" b="1"/>
            <a:t>Fully equipped with all principal analytical technologies and several specialties</a:t>
          </a:r>
          <a:endParaRPr lang="en-US"/>
        </a:p>
      </dgm:t>
    </dgm:pt>
    <dgm:pt modelId="{E9D4B87D-FC35-4101-89C7-AB131FD8660B}" type="parTrans" cxnId="{0D193F2E-7249-4902-994E-AAAFB1AC3B4D}">
      <dgm:prSet/>
      <dgm:spPr/>
      <dgm:t>
        <a:bodyPr/>
        <a:lstStyle/>
        <a:p>
          <a:endParaRPr lang="en-US"/>
        </a:p>
      </dgm:t>
    </dgm:pt>
    <dgm:pt modelId="{8CF638AC-854A-4FCA-99A0-AA1F30AF565C}" type="sibTrans" cxnId="{0D193F2E-7249-4902-994E-AAAFB1AC3B4D}">
      <dgm:prSet/>
      <dgm:spPr/>
      <dgm:t>
        <a:bodyPr/>
        <a:lstStyle/>
        <a:p>
          <a:endParaRPr lang="en-US"/>
        </a:p>
      </dgm:t>
    </dgm:pt>
    <dgm:pt modelId="{3A2D3029-A014-44C5-BAB0-049318D3C276}">
      <dgm:prSet/>
      <dgm:spPr/>
      <dgm:t>
        <a:bodyPr/>
        <a:lstStyle/>
        <a:p>
          <a:r>
            <a:rPr lang="en-US" b="1"/>
            <a:t>Areas with security controls capable of handling-controlled substances</a:t>
          </a:r>
          <a:endParaRPr lang="en-US"/>
        </a:p>
      </dgm:t>
    </dgm:pt>
    <dgm:pt modelId="{96B293A7-075D-4208-AF03-CAA9F9393CBF}" type="parTrans" cxnId="{5A8FECE3-22DF-4EFF-899D-DE963C1D6A96}">
      <dgm:prSet/>
      <dgm:spPr/>
      <dgm:t>
        <a:bodyPr/>
        <a:lstStyle/>
        <a:p>
          <a:endParaRPr lang="en-US"/>
        </a:p>
      </dgm:t>
    </dgm:pt>
    <dgm:pt modelId="{31FC8343-6BC3-4AD5-9B15-49C7A864DA63}" type="sibTrans" cxnId="{5A8FECE3-22DF-4EFF-899D-DE963C1D6A96}">
      <dgm:prSet/>
      <dgm:spPr/>
      <dgm:t>
        <a:bodyPr/>
        <a:lstStyle/>
        <a:p>
          <a:endParaRPr lang="en-US"/>
        </a:p>
      </dgm:t>
    </dgm:pt>
    <dgm:pt modelId="{BD6483BB-B60B-489A-8497-31E165076AAE}">
      <dgm:prSet/>
      <dgm:spPr/>
      <dgm:t>
        <a:bodyPr/>
        <a:lstStyle/>
        <a:p>
          <a:r>
            <a:rPr lang="en-US" b="1"/>
            <a:t>Several stability chambers fitted for multiple conditions (40/60/75% RH) </a:t>
          </a:r>
          <a:endParaRPr lang="en-US"/>
        </a:p>
      </dgm:t>
    </dgm:pt>
    <dgm:pt modelId="{00A5FDCE-C2E9-404A-B7E7-787A6F82777A}" type="parTrans" cxnId="{A77AECC0-1A2A-4C26-83F4-F623A92078A0}">
      <dgm:prSet/>
      <dgm:spPr/>
      <dgm:t>
        <a:bodyPr/>
        <a:lstStyle/>
        <a:p>
          <a:endParaRPr lang="en-US"/>
        </a:p>
      </dgm:t>
    </dgm:pt>
    <dgm:pt modelId="{84B586DD-B1AE-4ECD-BF9B-6B88C1981FB3}" type="sibTrans" cxnId="{A77AECC0-1A2A-4C26-83F4-F623A92078A0}">
      <dgm:prSet/>
      <dgm:spPr/>
      <dgm:t>
        <a:bodyPr/>
        <a:lstStyle/>
        <a:p>
          <a:endParaRPr lang="en-US"/>
        </a:p>
      </dgm:t>
    </dgm:pt>
    <dgm:pt modelId="{CDA200D5-6FC8-4BF8-AB9C-E5023483E509}">
      <dgm:prSet/>
      <dgm:spPr/>
      <dgm:t>
        <a:bodyPr/>
        <a:lstStyle/>
        <a:p>
          <a:r>
            <a:rPr lang="en-US" b="1"/>
            <a:t>Process Development Labs </a:t>
          </a:r>
          <a:endParaRPr lang="en-US"/>
        </a:p>
      </dgm:t>
    </dgm:pt>
    <dgm:pt modelId="{E67A0807-80CE-48A9-ADBF-FA3B90F4D7C0}" type="parTrans" cxnId="{E3D7B161-82DF-4E01-BB6C-118023299670}">
      <dgm:prSet/>
      <dgm:spPr/>
      <dgm:t>
        <a:bodyPr/>
        <a:lstStyle/>
        <a:p>
          <a:endParaRPr lang="en-US"/>
        </a:p>
      </dgm:t>
    </dgm:pt>
    <dgm:pt modelId="{FBE73D95-405B-4DCA-8BC9-7948DB9268DF}" type="sibTrans" cxnId="{E3D7B161-82DF-4E01-BB6C-118023299670}">
      <dgm:prSet/>
      <dgm:spPr/>
      <dgm:t>
        <a:bodyPr/>
        <a:lstStyle/>
        <a:p>
          <a:endParaRPr lang="en-US"/>
        </a:p>
      </dgm:t>
    </dgm:pt>
    <dgm:pt modelId="{FE4E73D1-DB15-405B-8723-DCF35F24B700}">
      <dgm:prSet/>
      <dgm:spPr/>
      <dgm:t>
        <a:bodyPr/>
        <a:lstStyle/>
        <a:p>
          <a:r>
            <a:rPr lang="en-US" b="1"/>
            <a:t>Lab scale reactors bench and kilo from 0.5 to 10 L </a:t>
          </a:r>
          <a:endParaRPr lang="en-US"/>
        </a:p>
      </dgm:t>
    </dgm:pt>
    <dgm:pt modelId="{50755B85-5D14-4545-B9F2-168922A54312}" type="parTrans" cxnId="{0CEEF9F9-F508-40D4-9F02-72D6C611DF5D}">
      <dgm:prSet/>
      <dgm:spPr/>
      <dgm:t>
        <a:bodyPr/>
        <a:lstStyle/>
        <a:p>
          <a:endParaRPr lang="en-US"/>
        </a:p>
      </dgm:t>
    </dgm:pt>
    <dgm:pt modelId="{2874C0DA-E7EA-4411-ACC3-8B14CABCC3D9}" type="sibTrans" cxnId="{0CEEF9F9-F508-40D4-9F02-72D6C611DF5D}">
      <dgm:prSet/>
      <dgm:spPr/>
      <dgm:t>
        <a:bodyPr/>
        <a:lstStyle/>
        <a:p>
          <a:endParaRPr lang="en-US"/>
        </a:p>
      </dgm:t>
    </dgm:pt>
    <dgm:pt modelId="{94776A07-E276-45F7-AD9A-0546BDDAE9D3}">
      <dgm:prSet/>
      <dgm:spPr/>
      <dgm:t>
        <a:bodyPr/>
        <a:lstStyle/>
        <a:p>
          <a:r>
            <a:rPr lang="en-US" b="1"/>
            <a:t>Specialty analytical equipment such as HPLC, GC-MS, GC-FID-TCD, IR, Particle size, ICP MS, Nitrogen generator, Karl fisher, Polarimeter, Melting point </a:t>
          </a:r>
          <a:endParaRPr lang="en-US"/>
        </a:p>
      </dgm:t>
    </dgm:pt>
    <dgm:pt modelId="{8B3ADF4A-5402-414D-BA97-FE84377F4517}" type="parTrans" cxnId="{2296BF9D-521F-4F29-9253-A04A3E4C43BE}">
      <dgm:prSet/>
      <dgm:spPr/>
      <dgm:t>
        <a:bodyPr/>
        <a:lstStyle/>
        <a:p>
          <a:endParaRPr lang="en-US"/>
        </a:p>
      </dgm:t>
    </dgm:pt>
    <dgm:pt modelId="{3AEDAFEE-9F77-4D32-93EB-2F12E83C1F16}" type="sibTrans" cxnId="{2296BF9D-521F-4F29-9253-A04A3E4C43BE}">
      <dgm:prSet/>
      <dgm:spPr/>
      <dgm:t>
        <a:bodyPr/>
        <a:lstStyle/>
        <a:p>
          <a:endParaRPr lang="en-US"/>
        </a:p>
      </dgm:t>
    </dgm:pt>
    <dgm:pt modelId="{BF24ACBC-DFD5-4516-A009-C7F7C3CF8825}" type="pres">
      <dgm:prSet presAssocID="{4500C467-D555-4D92-A96D-2B2C56536CDF}" presName="linear" presStyleCnt="0">
        <dgm:presLayoutVars>
          <dgm:animLvl val="lvl"/>
          <dgm:resizeHandles val="exact"/>
        </dgm:presLayoutVars>
      </dgm:prSet>
      <dgm:spPr/>
    </dgm:pt>
    <dgm:pt modelId="{A15FA8E7-E019-4AFE-9E5E-FEEC473EED03}" type="pres">
      <dgm:prSet presAssocID="{8BE8BEEB-68CD-4167-BAF6-BC774F131D21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9CF4FFE-942A-400D-A70B-2D185D57FA74}" type="pres">
      <dgm:prSet presAssocID="{8BE8BEEB-68CD-4167-BAF6-BC774F131D21}" presName="childText" presStyleLbl="revTx" presStyleIdx="0" presStyleCnt="2">
        <dgm:presLayoutVars>
          <dgm:bulletEnabled val="1"/>
        </dgm:presLayoutVars>
      </dgm:prSet>
      <dgm:spPr/>
    </dgm:pt>
    <dgm:pt modelId="{4A554F97-058D-4000-B6BD-B64D06E5CAD0}" type="pres">
      <dgm:prSet presAssocID="{CDA200D5-6FC8-4BF8-AB9C-E5023483E50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EA6DDBC-D055-4F5F-81DD-B71FAD534409}" type="pres">
      <dgm:prSet presAssocID="{CDA200D5-6FC8-4BF8-AB9C-E5023483E50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6D3FC0B-9045-4CC4-B992-570C4F0BF90E}" srcId="{4500C467-D555-4D92-A96D-2B2C56536CDF}" destId="{8BE8BEEB-68CD-4167-BAF6-BC774F131D21}" srcOrd="0" destOrd="0" parTransId="{C6A651F7-20BC-4B6A-A590-A484809664FF}" sibTransId="{A4E11931-10E4-4802-9E12-7216E5E18B4B}"/>
    <dgm:cxn modelId="{0D193F2E-7249-4902-994E-AAAFB1AC3B4D}" srcId="{8BE8BEEB-68CD-4167-BAF6-BC774F131D21}" destId="{5A3B4BB5-CDC3-4479-9522-11DB71A716BD}" srcOrd="2" destOrd="0" parTransId="{E9D4B87D-FC35-4101-89C7-AB131FD8660B}" sibTransId="{8CF638AC-854A-4FCA-99A0-AA1F30AF565C}"/>
    <dgm:cxn modelId="{50501333-2434-4185-A67B-2B437F3BA182}" type="presOf" srcId="{1AE689BF-1C4D-4DF6-B844-FD23FEDE99A1}" destId="{29CF4FFE-942A-400D-A70B-2D185D57FA74}" srcOrd="0" destOrd="0" presId="urn:microsoft.com/office/officeart/2005/8/layout/vList2"/>
    <dgm:cxn modelId="{F7EA2635-7610-4082-A7FC-A0FF8CE29A44}" type="presOf" srcId="{5A3B4BB5-CDC3-4479-9522-11DB71A716BD}" destId="{29CF4FFE-942A-400D-A70B-2D185D57FA74}" srcOrd="0" destOrd="2" presId="urn:microsoft.com/office/officeart/2005/8/layout/vList2"/>
    <dgm:cxn modelId="{4A8F2E36-EEF0-4E0B-8431-84470E3AE407}" type="presOf" srcId="{3A2D3029-A014-44C5-BAB0-049318D3C276}" destId="{29CF4FFE-942A-400D-A70B-2D185D57FA74}" srcOrd="0" destOrd="3" presId="urn:microsoft.com/office/officeart/2005/8/layout/vList2"/>
    <dgm:cxn modelId="{E3D7B161-82DF-4E01-BB6C-118023299670}" srcId="{4500C467-D555-4D92-A96D-2B2C56536CDF}" destId="{CDA200D5-6FC8-4BF8-AB9C-E5023483E509}" srcOrd="1" destOrd="0" parTransId="{E67A0807-80CE-48A9-ADBF-FA3B90F4D7C0}" sibTransId="{FBE73D95-405B-4DCA-8BC9-7948DB9268DF}"/>
    <dgm:cxn modelId="{70837743-497D-404D-8BC1-E3698B49F241}" srcId="{8BE8BEEB-68CD-4167-BAF6-BC774F131D21}" destId="{1AE689BF-1C4D-4DF6-B844-FD23FEDE99A1}" srcOrd="0" destOrd="0" parTransId="{6B59BCF9-DC57-4C16-B1FE-B2B25F8CC20A}" sibTransId="{77D801D0-D530-4684-A1D1-725362FEEF23}"/>
    <dgm:cxn modelId="{D4F0F167-5D87-4F78-BFFD-5B611146D10A}" type="presOf" srcId="{8BE8BEEB-68CD-4167-BAF6-BC774F131D21}" destId="{A15FA8E7-E019-4AFE-9E5E-FEEC473EED03}" srcOrd="0" destOrd="0" presId="urn:microsoft.com/office/officeart/2005/8/layout/vList2"/>
    <dgm:cxn modelId="{5F008F4D-1568-4AA0-B007-59286226E9D8}" type="presOf" srcId="{CDA200D5-6FC8-4BF8-AB9C-E5023483E509}" destId="{4A554F97-058D-4000-B6BD-B64D06E5CAD0}" srcOrd="0" destOrd="0" presId="urn:microsoft.com/office/officeart/2005/8/layout/vList2"/>
    <dgm:cxn modelId="{D511C284-1812-4A59-932C-174C6B2693FD}" type="presOf" srcId="{BD6483BB-B60B-489A-8497-31E165076AAE}" destId="{29CF4FFE-942A-400D-A70B-2D185D57FA74}" srcOrd="0" destOrd="4" presId="urn:microsoft.com/office/officeart/2005/8/layout/vList2"/>
    <dgm:cxn modelId="{2296BF9D-521F-4F29-9253-A04A3E4C43BE}" srcId="{CDA200D5-6FC8-4BF8-AB9C-E5023483E509}" destId="{94776A07-E276-45F7-AD9A-0546BDDAE9D3}" srcOrd="1" destOrd="0" parTransId="{8B3ADF4A-5402-414D-BA97-FE84377F4517}" sibTransId="{3AEDAFEE-9F77-4D32-93EB-2F12E83C1F16}"/>
    <dgm:cxn modelId="{D378CBB6-4E53-4071-AC6E-85C2EAB9EDA1}" type="presOf" srcId="{94776A07-E276-45F7-AD9A-0546BDDAE9D3}" destId="{AEA6DDBC-D055-4F5F-81DD-B71FAD534409}" srcOrd="0" destOrd="1" presId="urn:microsoft.com/office/officeart/2005/8/layout/vList2"/>
    <dgm:cxn modelId="{738E89B7-B1E3-454B-B070-921F31443CE9}" srcId="{8BE8BEEB-68CD-4167-BAF6-BC774F131D21}" destId="{75F5E0B9-CAC2-451F-BD35-DAF34841F5CF}" srcOrd="1" destOrd="0" parTransId="{DBA6FF3D-F582-4C6C-B507-94B4A5FC83E6}" sibTransId="{CD10F4EF-C891-4A61-9301-2F99D24CAE2A}"/>
    <dgm:cxn modelId="{A77AECC0-1A2A-4C26-83F4-F623A92078A0}" srcId="{8BE8BEEB-68CD-4167-BAF6-BC774F131D21}" destId="{BD6483BB-B60B-489A-8497-31E165076AAE}" srcOrd="4" destOrd="0" parTransId="{00A5FDCE-C2E9-404A-B7E7-787A6F82777A}" sibTransId="{84B586DD-B1AE-4ECD-BF9B-6B88C1981FB3}"/>
    <dgm:cxn modelId="{347DF8C1-2807-4D63-B97E-193C4E7542CB}" type="presOf" srcId="{75F5E0B9-CAC2-451F-BD35-DAF34841F5CF}" destId="{29CF4FFE-942A-400D-A70B-2D185D57FA74}" srcOrd="0" destOrd="1" presId="urn:microsoft.com/office/officeart/2005/8/layout/vList2"/>
    <dgm:cxn modelId="{80CF84E2-42D3-4A42-8432-057451E54782}" type="presOf" srcId="{FE4E73D1-DB15-405B-8723-DCF35F24B700}" destId="{AEA6DDBC-D055-4F5F-81DD-B71FAD534409}" srcOrd="0" destOrd="0" presId="urn:microsoft.com/office/officeart/2005/8/layout/vList2"/>
    <dgm:cxn modelId="{5A8FECE3-22DF-4EFF-899D-DE963C1D6A96}" srcId="{8BE8BEEB-68CD-4167-BAF6-BC774F131D21}" destId="{3A2D3029-A014-44C5-BAB0-049318D3C276}" srcOrd="3" destOrd="0" parTransId="{96B293A7-075D-4208-AF03-CAA9F9393CBF}" sibTransId="{31FC8343-6BC3-4AD5-9B15-49C7A864DA63}"/>
    <dgm:cxn modelId="{A8F5D1E7-9CE4-46FF-84A1-91624D0BC81D}" type="presOf" srcId="{4500C467-D555-4D92-A96D-2B2C56536CDF}" destId="{BF24ACBC-DFD5-4516-A009-C7F7C3CF8825}" srcOrd="0" destOrd="0" presId="urn:microsoft.com/office/officeart/2005/8/layout/vList2"/>
    <dgm:cxn modelId="{0CEEF9F9-F508-40D4-9F02-72D6C611DF5D}" srcId="{CDA200D5-6FC8-4BF8-AB9C-E5023483E509}" destId="{FE4E73D1-DB15-405B-8723-DCF35F24B700}" srcOrd="0" destOrd="0" parTransId="{50755B85-5D14-4545-B9F2-168922A54312}" sibTransId="{2874C0DA-E7EA-4411-ACC3-8B14CABCC3D9}"/>
    <dgm:cxn modelId="{61FF7454-B157-4A15-9466-3B47D47F68A2}" type="presParOf" srcId="{BF24ACBC-DFD5-4516-A009-C7F7C3CF8825}" destId="{A15FA8E7-E019-4AFE-9E5E-FEEC473EED03}" srcOrd="0" destOrd="0" presId="urn:microsoft.com/office/officeart/2005/8/layout/vList2"/>
    <dgm:cxn modelId="{F6A2C199-15A3-4795-AD46-98DBF3E40EBE}" type="presParOf" srcId="{BF24ACBC-DFD5-4516-A009-C7F7C3CF8825}" destId="{29CF4FFE-942A-400D-A70B-2D185D57FA74}" srcOrd="1" destOrd="0" presId="urn:microsoft.com/office/officeart/2005/8/layout/vList2"/>
    <dgm:cxn modelId="{7E0AE895-0457-4049-B350-8F18E1B7AA85}" type="presParOf" srcId="{BF24ACBC-DFD5-4516-A009-C7F7C3CF8825}" destId="{4A554F97-058D-4000-B6BD-B64D06E5CAD0}" srcOrd="2" destOrd="0" presId="urn:microsoft.com/office/officeart/2005/8/layout/vList2"/>
    <dgm:cxn modelId="{242D75B5-A180-4352-AFC9-49E8996A5418}" type="presParOf" srcId="{BF24ACBC-DFD5-4516-A009-C7F7C3CF8825}" destId="{AEA6DDBC-D055-4F5F-81DD-B71FAD53440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FC25B64-50F8-42CB-ADAD-A6F413F46FB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03DDD94-E3D7-4771-93DF-3DC063368D9E}">
      <dgm:prSet/>
      <dgm:spPr/>
      <dgm:t>
        <a:bodyPr/>
        <a:lstStyle/>
        <a:p>
          <a:r>
            <a:rPr lang="en-US" b="1" dirty="0"/>
            <a:t>Tank Farm</a:t>
          </a:r>
          <a:endParaRPr lang="en-US" dirty="0"/>
        </a:p>
      </dgm:t>
    </dgm:pt>
    <dgm:pt modelId="{5D63D328-FCA1-4621-A4A2-D680FE23BF09}" type="parTrans" cxnId="{4C0B012D-DDD4-4675-AEF1-AAEB66D4D16E}">
      <dgm:prSet/>
      <dgm:spPr/>
      <dgm:t>
        <a:bodyPr/>
        <a:lstStyle/>
        <a:p>
          <a:endParaRPr lang="en-US"/>
        </a:p>
      </dgm:t>
    </dgm:pt>
    <dgm:pt modelId="{362F9347-54CE-4A63-B639-DABE23E45CB2}" type="sibTrans" cxnId="{4C0B012D-DDD4-4675-AEF1-AAEB66D4D16E}">
      <dgm:prSet/>
      <dgm:spPr/>
      <dgm:t>
        <a:bodyPr/>
        <a:lstStyle/>
        <a:p>
          <a:endParaRPr lang="en-US"/>
        </a:p>
      </dgm:t>
    </dgm:pt>
    <dgm:pt modelId="{9CAEB9AD-642B-40BA-9343-5E60BE167884}">
      <dgm:prSet/>
      <dgm:spPr/>
      <dgm:t>
        <a:bodyPr/>
        <a:lstStyle/>
        <a:p>
          <a:r>
            <a:rPr lang="en-US" b="1" dirty="0"/>
            <a:t>7 Solvent tanks and 4 liquid waste tanks, each 45,000 liters</a:t>
          </a:r>
          <a:endParaRPr lang="en-US" dirty="0"/>
        </a:p>
      </dgm:t>
    </dgm:pt>
    <dgm:pt modelId="{635682F1-FC94-45E6-84CA-7CBF95BF049F}" type="parTrans" cxnId="{44870584-9B4B-470A-9981-DC5DC803CF15}">
      <dgm:prSet/>
      <dgm:spPr/>
      <dgm:t>
        <a:bodyPr/>
        <a:lstStyle/>
        <a:p>
          <a:endParaRPr lang="en-US"/>
        </a:p>
      </dgm:t>
    </dgm:pt>
    <dgm:pt modelId="{E839DE75-EE57-43A3-A049-25B7FDE1DCDC}" type="sibTrans" cxnId="{44870584-9B4B-470A-9981-DC5DC803CF15}">
      <dgm:prSet/>
      <dgm:spPr/>
      <dgm:t>
        <a:bodyPr/>
        <a:lstStyle/>
        <a:p>
          <a:endParaRPr lang="en-US"/>
        </a:p>
      </dgm:t>
    </dgm:pt>
    <dgm:pt modelId="{41DB41CB-E36E-4643-97B2-11921143081C}">
      <dgm:prSet/>
      <dgm:spPr/>
      <dgm:t>
        <a:bodyPr/>
        <a:lstStyle/>
        <a:p>
          <a:r>
            <a:rPr lang="en-US" b="1" dirty="0"/>
            <a:t>Glycol System</a:t>
          </a:r>
          <a:endParaRPr lang="en-US" dirty="0"/>
        </a:p>
      </dgm:t>
    </dgm:pt>
    <dgm:pt modelId="{A5932CDF-8E17-485A-9D4D-B90042878627}" type="parTrans" cxnId="{F1561B0A-536D-49CA-8255-4E0BF7BED769}">
      <dgm:prSet/>
      <dgm:spPr/>
      <dgm:t>
        <a:bodyPr/>
        <a:lstStyle/>
        <a:p>
          <a:endParaRPr lang="en-US"/>
        </a:p>
      </dgm:t>
    </dgm:pt>
    <dgm:pt modelId="{18C045B2-9BF5-4EAC-9D23-004880F6F3CE}" type="sibTrans" cxnId="{F1561B0A-536D-49CA-8255-4E0BF7BED769}">
      <dgm:prSet/>
      <dgm:spPr/>
      <dgm:t>
        <a:bodyPr/>
        <a:lstStyle/>
        <a:p>
          <a:endParaRPr lang="en-US"/>
        </a:p>
      </dgm:t>
    </dgm:pt>
    <dgm:pt modelId="{EB1A7C06-E982-43BB-8D9C-6B49AF26D3CA}">
      <dgm:prSet/>
      <dgm:spPr/>
      <dgm:t>
        <a:bodyPr/>
        <a:lstStyle/>
        <a:p>
          <a:r>
            <a:rPr lang="en-US" b="1"/>
            <a:t>1 chiller with anhydrous ammonia, 2,500 lbs. (-21 C Glycol Generation)</a:t>
          </a:r>
          <a:endParaRPr lang="en-US"/>
        </a:p>
      </dgm:t>
    </dgm:pt>
    <dgm:pt modelId="{444249AE-33FE-44D2-AF11-BAED52713D5E}" type="parTrans" cxnId="{70F10F43-4CAE-4633-86A9-517795CEEC34}">
      <dgm:prSet/>
      <dgm:spPr/>
      <dgm:t>
        <a:bodyPr/>
        <a:lstStyle/>
        <a:p>
          <a:endParaRPr lang="en-US"/>
        </a:p>
      </dgm:t>
    </dgm:pt>
    <dgm:pt modelId="{97DC6E9E-5BA2-43C9-A236-D7A136DEFF16}" type="sibTrans" cxnId="{70F10F43-4CAE-4633-86A9-517795CEEC34}">
      <dgm:prSet/>
      <dgm:spPr/>
      <dgm:t>
        <a:bodyPr/>
        <a:lstStyle/>
        <a:p>
          <a:endParaRPr lang="en-US"/>
        </a:p>
      </dgm:t>
    </dgm:pt>
    <dgm:pt modelId="{B0276180-BBA2-4376-9EDD-7DC269E2D178}">
      <dgm:prSet/>
      <dgm:spPr/>
      <dgm:t>
        <a:bodyPr/>
        <a:lstStyle/>
        <a:p>
          <a:r>
            <a:rPr lang="en-US" b="1"/>
            <a:t>Steam</a:t>
          </a:r>
          <a:endParaRPr lang="en-US"/>
        </a:p>
      </dgm:t>
    </dgm:pt>
    <dgm:pt modelId="{E39B8FA5-9E18-461C-903A-5CA3A3CAA0FE}" type="parTrans" cxnId="{FC01B1C8-9C64-4225-A180-EBD706B33055}">
      <dgm:prSet/>
      <dgm:spPr/>
      <dgm:t>
        <a:bodyPr/>
        <a:lstStyle/>
        <a:p>
          <a:endParaRPr lang="en-US"/>
        </a:p>
      </dgm:t>
    </dgm:pt>
    <dgm:pt modelId="{F7ABD591-0BC5-48BD-8B7F-B3D9ECE50973}" type="sibTrans" cxnId="{FC01B1C8-9C64-4225-A180-EBD706B33055}">
      <dgm:prSet/>
      <dgm:spPr/>
      <dgm:t>
        <a:bodyPr/>
        <a:lstStyle/>
        <a:p>
          <a:endParaRPr lang="en-US"/>
        </a:p>
      </dgm:t>
    </dgm:pt>
    <dgm:pt modelId="{B369BE3A-51A2-4061-B676-973244F496E2}">
      <dgm:prSet/>
      <dgm:spPr/>
      <dgm:t>
        <a:bodyPr/>
        <a:lstStyle/>
        <a:p>
          <a:r>
            <a:rPr lang="en-US" b="1"/>
            <a:t>Two 125 psig boilers, one of 200 HP and another of 400 HP</a:t>
          </a:r>
          <a:endParaRPr lang="en-US"/>
        </a:p>
      </dgm:t>
    </dgm:pt>
    <dgm:pt modelId="{F50C95B3-C896-449E-9940-A25E3C6B9BB4}" type="parTrans" cxnId="{50A8D9A9-3335-4719-87E2-C1F7DF057E1E}">
      <dgm:prSet/>
      <dgm:spPr/>
      <dgm:t>
        <a:bodyPr/>
        <a:lstStyle/>
        <a:p>
          <a:endParaRPr lang="en-US"/>
        </a:p>
      </dgm:t>
    </dgm:pt>
    <dgm:pt modelId="{9DD85A83-2E78-4C8E-BC59-5607C92B9148}" type="sibTrans" cxnId="{50A8D9A9-3335-4719-87E2-C1F7DF057E1E}">
      <dgm:prSet/>
      <dgm:spPr/>
      <dgm:t>
        <a:bodyPr/>
        <a:lstStyle/>
        <a:p>
          <a:endParaRPr lang="en-US"/>
        </a:p>
      </dgm:t>
    </dgm:pt>
    <dgm:pt modelId="{FA8B6B61-42DD-457C-ACD1-EDDF169342E4}">
      <dgm:prSet/>
      <dgm:spPr/>
      <dgm:t>
        <a:bodyPr/>
        <a:lstStyle/>
        <a:p>
          <a:r>
            <a:rPr lang="en-US" b="1"/>
            <a:t>Chilled Water</a:t>
          </a:r>
          <a:endParaRPr lang="en-US"/>
        </a:p>
      </dgm:t>
    </dgm:pt>
    <dgm:pt modelId="{6414577D-ADBA-4E66-B146-5E042607697B}" type="parTrans" cxnId="{2B985AF8-61DC-4966-A1F3-96950E4BAC3C}">
      <dgm:prSet/>
      <dgm:spPr/>
      <dgm:t>
        <a:bodyPr/>
        <a:lstStyle/>
        <a:p>
          <a:endParaRPr lang="en-US"/>
        </a:p>
      </dgm:t>
    </dgm:pt>
    <dgm:pt modelId="{3C3BCF24-83A1-4AF6-A792-1B5083E8A768}" type="sibTrans" cxnId="{2B985AF8-61DC-4966-A1F3-96950E4BAC3C}">
      <dgm:prSet/>
      <dgm:spPr/>
      <dgm:t>
        <a:bodyPr/>
        <a:lstStyle/>
        <a:p>
          <a:endParaRPr lang="en-US"/>
        </a:p>
      </dgm:t>
    </dgm:pt>
    <dgm:pt modelId="{D91B422E-7AE4-4716-B2E3-64374813DD5E}">
      <dgm:prSet/>
      <dgm:spPr/>
      <dgm:t>
        <a:bodyPr/>
        <a:lstStyle/>
        <a:p>
          <a:r>
            <a:rPr lang="en-US" b="1"/>
            <a:t>Two chillers with 1000 tons of process and facilities refrigeration capacity </a:t>
          </a:r>
          <a:endParaRPr lang="en-US"/>
        </a:p>
      </dgm:t>
    </dgm:pt>
    <dgm:pt modelId="{CA323A6D-48CC-4A03-A6C8-1D5B2A0B8A85}" type="parTrans" cxnId="{6E55C302-D551-4545-AE7F-0B55AFEA7EDB}">
      <dgm:prSet/>
      <dgm:spPr/>
      <dgm:t>
        <a:bodyPr/>
        <a:lstStyle/>
        <a:p>
          <a:endParaRPr lang="en-US"/>
        </a:p>
      </dgm:t>
    </dgm:pt>
    <dgm:pt modelId="{A49DE795-BFA9-4F8B-B4DA-175B26957C1A}" type="sibTrans" cxnId="{6E55C302-D551-4545-AE7F-0B55AFEA7EDB}">
      <dgm:prSet/>
      <dgm:spPr/>
      <dgm:t>
        <a:bodyPr/>
        <a:lstStyle/>
        <a:p>
          <a:endParaRPr lang="en-US"/>
        </a:p>
      </dgm:t>
    </dgm:pt>
    <dgm:pt modelId="{8E2AC8E6-F1AC-4FD5-86F5-C59DEC05FFFE}">
      <dgm:prSet/>
      <dgm:spPr/>
      <dgm:t>
        <a:bodyPr/>
        <a:lstStyle/>
        <a:p>
          <a:r>
            <a:rPr lang="en-US" b="1"/>
            <a:t>Purified Water</a:t>
          </a:r>
          <a:endParaRPr lang="en-US"/>
        </a:p>
      </dgm:t>
    </dgm:pt>
    <dgm:pt modelId="{EB22F6C0-3D7E-4201-A18A-A7BEB70EB05C}" type="parTrans" cxnId="{47C81F6B-6E9B-4CD1-AC2B-58B3851FFCE8}">
      <dgm:prSet/>
      <dgm:spPr/>
      <dgm:t>
        <a:bodyPr/>
        <a:lstStyle/>
        <a:p>
          <a:endParaRPr lang="en-US"/>
        </a:p>
      </dgm:t>
    </dgm:pt>
    <dgm:pt modelId="{B60F32CD-3920-45DB-B9A1-24DD3E917A2D}" type="sibTrans" cxnId="{47C81F6B-6E9B-4CD1-AC2B-58B3851FFCE8}">
      <dgm:prSet/>
      <dgm:spPr/>
      <dgm:t>
        <a:bodyPr/>
        <a:lstStyle/>
        <a:p>
          <a:endParaRPr lang="en-US"/>
        </a:p>
      </dgm:t>
    </dgm:pt>
    <dgm:pt modelId="{E1F0FBB5-6341-4B0B-8716-F50D7EF3AF80}">
      <dgm:prSet/>
      <dgm:spPr/>
      <dgm:t>
        <a:bodyPr/>
        <a:lstStyle/>
        <a:p>
          <a:r>
            <a:rPr lang="en-US" b="1"/>
            <a:t>Two independent purified water generation systems with a total capacity of 800 gal/hr.</a:t>
          </a:r>
          <a:endParaRPr lang="en-US"/>
        </a:p>
      </dgm:t>
    </dgm:pt>
    <dgm:pt modelId="{72F44360-8E86-4793-9194-5C1C2411FEF8}" type="parTrans" cxnId="{85DCF52B-AB1C-4040-854D-B61829A3506D}">
      <dgm:prSet/>
      <dgm:spPr/>
      <dgm:t>
        <a:bodyPr/>
        <a:lstStyle/>
        <a:p>
          <a:endParaRPr lang="en-US"/>
        </a:p>
      </dgm:t>
    </dgm:pt>
    <dgm:pt modelId="{56053AB2-398C-49B2-843F-77705C525EF1}" type="sibTrans" cxnId="{85DCF52B-AB1C-4040-854D-B61829A3506D}">
      <dgm:prSet/>
      <dgm:spPr/>
      <dgm:t>
        <a:bodyPr/>
        <a:lstStyle/>
        <a:p>
          <a:endParaRPr lang="en-US"/>
        </a:p>
      </dgm:t>
    </dgm:pt>
    <dgm:pt modelId="{5F066CBE-A8F2-49EA-AD58-CD7805B1BCBE}">
      <dgm:prSet/>
      <dgm:spPr/>
      <dgm:t>
        <a:bodyPr/>
        <a:lstStyle/>
        <a:p>
          <a:r>
            <a:rPr lang="en-US" b="1"/>
            <a:t>Fire Suppression Water</a:t>
          </a:r>
          <a:endParaRPr lang="en-US"/>
        </a:p>
      </dgm:t>
    </dgm:pt>
    <dgm:pt modelId="{5FAC15C5-F978-405E-8A65-8E00156B17DB}" type="parTrans" cxnId="{A260D55B-B2E9-4436-B619-13CE435BE961}">
      <dgm:prSet/>
      <dgm:spPr/>
      <dgm:t>
        <a:bodyPr/>
        <a:lstStyle/>
        <a:p>
          <a:endParaRPr lang="en-US"/>
        </a:p>
      </dgm:t>
    </dgm:pt>
    <dgm:pt modelId="{CF8B679E-BFD2-428E-BFB7-670C3101E7E2}" type="sibTrans" cxnId="{A260D55B-B2E9-4436-B619-13CE435BE961}">
      <dgm:prSet/>
      <dgm:spPr/>
      <dgm:t>
        <a:bodyPr/>
        <a:lstStyle/>
        <a:p>
          <a:endParaRPr lang="en-US"/>
        </a:p>
      </dgm:t>
    </dgm:pt>
    <dgm:pt modelId="{B2964173-68D2-4CCD-BEEE-DCDE2E527A6F}">
      <dgm:prSet/>
      <dgm:spPr/>
      <dgm:t>
        <a:bodyPr/>
        <a:lstStyle/>
        <a:p>
          <a:r>
            <a:rPr lang="en-US" b="1"/>
            <a:t>1,000,000 gallons of Fire Water Capacity </a:t>
          </a:r>
          <a:endParaRPr lang="en-US"/>
        </a:p>
      </dgm:t>
    </dgm:pt>
    <dgm:pt modelId="{CA757F18-B204-4786-B382-91763FC6C626}" type="parTrans" cxnId="{7DA048E2-11FF-410A-9F84-2C745844CEAA}">
      <dgm:prSet/>
      <dgm:spPr/>
      <dgm:t>
        <a:bodyPr/>
        <a:lstStyle/>
        <a:p>
          <a:endParaRPr lang="en-US"/>
        </a:p>
      </dgm:t>
    </dgm:pt>
    <dgm:pt modelId="{54934CC2-74C0-4B39-9287-2393FC154046}" type="sibTrans" cxnId="{7DA048E2-11FF-410A-9F84-2C745844CEAA}">
      <dgm:prSet/>
      <dgm:spPr/>
      <dgm:t>
        <a:bodyPr/>
        <a:lstStyle/>
        <a:p>
          <a:endParaRPr lang="en-US"/>
        </a:p>
      </dgm:t>
    </dgm:pt>
    <dgm:pt modelId="{F5750BBC-3BD2-4FB1-89CD-088810FF2700}">
      <dgm:prSet/>
      <dgm:spPr/>
      <dgm:t>
        <a:bodyPr/>
        <a:lstStyle/>
        <a:p>
          <a:r>
            <a:rPr lang="en-US" b="1"/>
            <a:t>Instrument and Plant Air</a:t>
          </a:r>
          <a:endParaRPr lang="en-US"/>
        </a:p>
      </dgm:t>
    </dgm:pt>
    <dgm:pt modelId="{8A9EE12F-CF3F-4E85-A561-91220508B083}" type="parTrans" cxnId="{25EBD3AE-3E2F-426B-BCB8-14B25A497A4E}">
      <dgm:prSet/>
      <dgm:spPr/>
      <dgm:t>
        <a:bodyPr/>
        <a:lstStyle/>
        <a:p>
          <a:endParaRPr lang="en-US"/>
        </a:p>
      </dgm:t>
    </dgm:pt>
    <dgm:pt modelId="{25EF5D63-6CC7-40D5-AD0F-7C27BA506C62}" type="sibTrans" cxnId="{25EBD3AE-3E2F-426B-BCB8-14B25A497A4E}">
      <dgm:prSet/>
      <dgm:spPr/>
      <dgm:t>
        <a:bodyPr/>
        <a:lstStyle/>
        <a:p>
          <a:endParaRPr lang="en-US"/>
        </a:p>
      </dgm:t>
    </dgm:pt>
    <dgm:pt modelId="{3C00CE8D-4629-4798-9E2B-4D7E8B0D707B}">
      <dgm:prSet/>
      <dgm:spPr/>
      <dgm:t>
        <a:bodyPr/>
        <a:lstStyle/>
        <a:p>
          <a:r>
            <a:rPr lang="en-US" b="1"/>
            <a:t>Three air compressors, one back-up</a:t>
          </a:r>
          <a:endParaRPr lang="en-US"/>
        </a:p>
      </dgm:t>
    </dgm:pt>
    <dgm:pt modelId="{7BBE982B-2F71-478B-B31B-2894DECA3AA5}" type="parTrans" cxnId="{6E7B77A1-6B9E-4EFD-AAF1-CA66E65F0047}">
      <dgm:prSet/>
      <dgm:spPr/>
      <dgm:t>
        <a:bodyPr/>
        <a:lstStyle/>
        <a:p>
          <a:endParaRPr lang="en-US"/>
        </a:p>
      </dgm:t>
    </dgm:pt>
    <dgm:pt modelId="{7FD144C4-5ED6-41B2-A8CD-6C59E9F13F67}" type="sibTrans" cxnId="{6E7B77A1-6B9E-4EFD-AAF1-CA66E65F0047}">
      <dgm:prSet/>
      <dgm:spPr/>
      <dgm:t>
        <a:bodyPr/>
        <a:lstStyle/>
        <a:p>
          <a:endParaRPr lang="en-US"/>
        </a:p>
      </dgm:t>
    </dgm:pt>
    <dgm:pt modelId="{910845B2-6814-4AD8-8223-266A40A599F3}">
      <dgm:prSet/>
      <dgm:spPr/>
      <dgm:t>
        <a:bodyPr/>
        <a:lstStyle/>
        <a:p>
          <a:r>
            <a:rPr lang="en-US" b="1"/>
            <a:t>Electricity</a:t>
          </a:r>
          <a:endParaRPr lang="en-US"/>
        </a:p>
      </dgm:t>
    </dgm:pt>
    <dgm:pt modelId="{2EE9B2C4-60E4-458F-A7C5-C5B7E9BCFC03}" type="parTrans" cxnId="{C62F475B-2B8C-4EDB-86B2-1EE981577EAA}">
      <dgm:prSet/>
      <dgm:spPr/>
      <dgm:t>
        <a:bodyPr/>
        <a:lstStyle/>
        <a:p>
          <a:endParaRPr lang="en-US"/>
        </a:p>
      </dgm:t>
    </dgm:pt>
    <dgm:pt modelId="{219E7C71-E43D-429B-BBD6-865A440210CE}" type="sibTrans" cxnId="{C62F475B-2B8C-4EDB-86B2-1EE981577EAA}">
      <dgm:prSet/>
      <dgm:spPr/>
      <dgm:t>
        <a:bodyPr/>
        <a:lstStyle/>
        <a:p>
          <a:endParaRPr lang="en-US"/>
        </a:p>
      </dgm:t>
    </dgm:pt>
    <dgm:pt modelId="{63434D29-7068-4161-B277-40BAB8D24BFB}">
      <dgm:prSet/>
      <dgm:spPr/>
      <dgm:t>
        <a:bodyPr/>
        <a:lstStyle/>
        <a:p>
          <a:r>
            <a:rPr lang="en-US" b="1"/>
            <a:t>Supplied by PREPA (Puerto Rico Electric Power Authority), the site has two backup generators</a:t>
          </a:r>
          <a:endParaRPr lang="en-US"/>
        </a:p>
      </dgm:t>
    </dgm:pt>
    <dgm:pt modelId="{BA764362-DA69-4E5F-A60B-72D94C296645}" type="parTrans" cxnId="{F2CFD9AE-73CF-47B5-9EFD-762DBD012C02}">
      <dgm:prSet/>
      <dgm:spPr/>
      <dgm:t>
        <a:bodyPr/>
        <a:lstStyle/>
        <a:p>
          <a:endParaRPr lang="en-US"/>
        </a:p>
      </dgm:t>
    </dgm:pt>
    <dgm:pt modelId="{E123568A-00C4-4479-BA0F-A848EBF97868}" type="sibTrans" cxnId="{F2CFD9AE-73CF-47B5-9EFD-762DBD012C02}">
      <dgm:prSet/>
      <dgm:spPr/>
      <dgm:t>
        <a:bodyPr/>
        <a:lstStyle/>
        <a:p>
          <a:endParaRPr lang="en-US"/>
        </a:p>
      </dgm:t>
    </dgm:pt>
    <dgm:pt modelId="{84A50306-7915-420B-ACB2-88E70E2149E5}" type="pres">
      <dgm:prSet presAssocID="{0FC25B64-50F8-42CB-ADAD-A6F413F46FB8}" presName="Name0" presStyleCnt="0">
        <dgm:presLayoutVars>
          <dgm:dir/>
          <dgm:animLvl val="lvl"/>
          <dgm:resizeHandles val="exact"/>
        </dgm:presLayoutVars>
      </dgm:prSet>
      <dgm:spPr/>
    </dgm:pt>
    <dgm:pt modelId="{BEE84241-EF8D-4E68-B0CA-82264F2E1685}" type="pres">
      <dgm:prSet presAssocID="{D03DDD94-E3D7-4771-93DF-3DC063368D9E}" presName="linNode" presStyleCnt="0"/>
      <dgm:spPr/>
    </dgm:pt>
    <dgm:pt modelId="{A5E39D5F-429F-4EC7-9897-584BA33EC8BB}" type="pres">
      <dgm:prSet presAssocID="{D03DDD94-E3D7-4771-93DF-3DC063368D9E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8584A743-DE88-4471-9407-0EA3C91A67A1}" type="pres">
      <dgm:prSet presAssocID="{D03DDD94-E3D7-4771-93DF-3DC063368D9E}" presName="descendantText" presStyleLbl="alignAccFollowNode1" presStyleIdx="0" presStyleCnt="8">
        <dgm:presLayoutVars>
          <dgm:bulletEnabled val="1"/>
        </dgm:presLayoutVars>
      </dgm:prSet>
      <dgm:spPr/>
    </dgm:pt>
    <dgm:pt modelId="{81546EE6-9AEB-43A0-90B5-BFB70173BE44}" type="pres">
      <dgm:prSet presAssocID="{362F9347-54CE-4A63-B639-DABE23E45CB2}" presName="sp" presStyleCnt="0"/>
      <dgm:spPr/>
    </dgm:pt>
    <dgm:pt modelId="{624B24C5-5CEE-455A-A975-0DE24BE37722}" type="pres">
      <dgm:prSet presAssocID="{41DB41CB-E36E-4643-97B2-11921143081C}" presName="linNode" presStyleCnt="0"/>
      <dgm:spPr/>
    </dgm:pt>
    <dgm:pt modelId="{36FFD9E4-ED7E-43BE-9E7F-E7AE19D73BA0}" type="pres">
      <dgm:prSet presAssocID="{41DB41CB-E36E-4643-97B2-11921143081C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8E7B541F-1811-46B2-95C1-86DA9B94C1B1}" type="pres">
      <dgm:prSet presAssocID="{41DB41CB-E36E-4643-97B2-11921143081C}" presName="descendantText" presStyleLbl="alignAccFollowNode1" presStyleIdx="1" presStyleCnt="8">
        <dgm:presLayoutVars>
          <dgm:bulletEnabled val="1"/>
        </dgm:presLayoutVars>
      </dgm:prSet>
      <dgm:spPr/>
    </dgm:pt>
    <dgm:pt modelId="{2A3A83BB-AFAB-4B2E-B888-7FAB70C1D9C9}" type="pres">
      <dgm:prSet presAssocID="{18C045B2-9BF5-4EAC-9D23-004880F6F3CE}" presName="sp" presStyleCnt="0"/>
      <dgm:spPr/>
    </dgm:pt>
    <dgm:pt modelId="{81BFC7F3-5244-41DC-AF66-985859396876}" type="pres">
      <dgm:prSet presAssocID="{B0276180-BBA2-4376-9EDD-7DC269E2D178}" presName="linNode" presStyleCnt="0"/>
      <dgm:spPr/>
    </dgm:pt>
    <dgm:pt modelId="{4BF8A0A1-E92D-4B4F-9C85-4A037821CF5D}" type="pres">
      <dgm:prSet presAssocID="{B0276180-BBA2-4376-9EDD-7DC269E2D178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4F20F5E-FF2C-445C-9861-31BDDBBE8559}" type="pres">
      <dgm:prSet presAssocID="{B0276180-BBA2-4376-9EDD-7DC269E2D178}" presName="descendantText" presStyleLbl="alignAccFollowNode1" presStyleIdx="2" presStyleCnt="8">
        <dgm:presLayoutVars>
          <dgm:bulletEnabled val="1"/>
        </dgm:presLayoutVars>
      </dgm:prSet>
      <dgm:spPr/>
    </dgm:pt>
    <dgm:pt modelId="{74DD37AD-EA3E-44D1-B906-4205BC5B1C0E}" type="pres">
      <dgm:prSet presAssocID="{F7ABD591-0BC5-48BD-8B7F-B3D9ECE50973}" presName="sp" presStyleCnt="0"/>
      <dgm:spPr/>
    </dgm:pt>
    <dgm:pt modelId="{EE2FF4D1-7576-4963-8786-4F642298F4EC}" type="pres">
      <dgm:prSet presAssocID="{FA8B6B61-42DD-457C-ACD1-EDDF169342E4}" presName="linNode" presStyleCnt="0"/>
      <dgm:spPr/>
    </dgm:pt>
    <dgm:pt modelId="{FD38C321-00CD-4CAE-8116-C73061D1F19B}" type="pres">
      <dgm:prSet presAssocID="{FA8B6B61-42DD-457C-ACD1-EDDF169342E4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A7D82977-788E-47E8-809E-FCD6BCF5AF01}" type="pres">
      <dgm:prSet presAssocID="{FA8B6B61-42DD-457C-ACD1-EDDF169342E4}" presName="descendantText" presStyleLbl="alignAccFollowNode1" presStyleIdx="3" presStyleCnt="8">
        <dgm:presLayoutVars>
          <dgm:bulletEnabled val="1"/>
        </dgm:presLayoutVars>
      </dgm:prSet>
      <dgm:spPr/>
    </dgm:pt>
    <dgm:pt modelId="{A242F793-910E-4FD5-950C-4ABE569A9C9D}" type="pres">
      <dgm:prSet presAssocID="{3C3BCF24-83A1-4AF6-A792-1B5083E8A768}" presName="sp" presStyleCnt="0"/>
      <dgm:spPr/>
    </dgm:pt>
    <dgm:pt modelId="{5CD278BF-D5A6-49F1-B937-36856FE99CFF}" type="pres">
      <dgm:prSet presAssocID="{8E2AC8E6-F1AC-4FD5-86F5-C59DEC05FFFE}" presName="linNode" presStyleCnt="0"/>
      <dgm:spPr/>
    </dgm:pt>
    <dgm:pt modelId="{83AAC61D-2F64-4F5B-836A-0D0A46B13B1B}" type="pres">
      <dgm:prSet presAssocID="{8E2AC8E6-F1AC-4FD5-86F5-C59DEC05FFFE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1E7C020-221C-4178-A029-F7FDCF411B36}" type="pres">
      <dgm:prSet presAssocID="{8E2AC8E6-F1AC-4FD5-86F5-C59DEC05FFFE}" presName="descendantText" presStyleLbl="alignAccFollowNode1" presStyleIdx="4" presStyleCnt="8">
        <dgm:presLayoutVars>
          <dgm:bulletEnabled val="1"/>
        </dgm:presLayoutVars>
      </dgm:prSet>
      <dgm:spPr/>
    </dgm:pt>
    <dgm:pt modelId="{05AFE235-C293-4385-A508-0680A7780D1F}" type="pres">
      <dgm:prSet presAssocID="{B60F32CD-3920-45DB-B9A1-24DD3E917A2D}" presName="sp" presStyleCnt="0"/>
      <dgm:spPr/>
    </dgm:pt>
    <dgm:pt modelId="{FEF33AFB-CD2A-4572-8450-54849A6C20DD}" type="pres">
      <dgm:prSet presAssocID="{5F066CBE-A8F2-49EA-AD58-CD7805B1BCBE}" presName="linNode" presStyleCnt="0"/>
      <dgm:spPr/>
    </dgm:pt>
    <dgm:pt modelId="{4BC7CEC6-9809-408C-9940-A5E3B893F64F}" type="pres">
      <dgm:prSet presAssocID="{5F066CBE-A8F2-49EA-AD58-CD7805B1BCBE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0E3C907E-C681-474D-B642-1F87E59B8A90}" type="pres">
      <dgm:prSet presAssocID="{5F066CBE-A8F2-49EA-AD58-CD7805B1BCBE}" presName="descendantText" presStyleLbl="alignAccFollowNode1" presStyleIdx="5" presStyleCnt="8">
        <dgm:presLayoutVars>
          <dgm:bulletEnabled val="1"/>
        </dgm:presLayoutVars>
      </dgm:prSet>
      <dgm:spPr/>
    </dgm:pt>
    <dgm:pt modelId="{67B1F156-02FB-426C-ABE6-C37B0A8E3EE7}" type="pres">
      <dgm:prSet presAssocID="{CF8B679E-BFD2-428E-BFB7-670C3101E7E2}" presName="sp" presStyleCnt="0"/>
      <dgm:spPr/>
    </dgm:pt>
    <dgm:pt modelId="{04D5B750-E023-4772-8963-450FA768F74B}" type="pres">
      <dgm:prSet presAssocID="{F5750BBC-3BD2-4FB1-89CD-088810FF2700}" presName="linNode" presStyleCnt="0"/>
      <dgm:spPr/>
    </dgm:pt>
    <dgm:pt modelId="{707D0549-CAC6-4766-909F-D46DF55EEC89}" type="pres">
      <dgm:prSet presAssocID="{F5750BBC-3BD2-4FB1-89CD-088810FF2700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A845DB92-EE6C-47A6-9AC7-5C31B5D3B58A}" type="pres">
      <dgm:prSet presAssocID="{F5750BBC-3BD2-4FB1-89CD-088810FF2700}" presName="descendantText" presStyleLbl="alignAccFollowNode1" presStyleIdx="6" presStyleCnt="8">
        <dgm:presLayoutVars>
          <dgm:bulletEnabled val="1"/>
        </dgm:presLayoutVars>
      </dgm:prSet>
      <dgm:spPr/>
    </dgm:pt>
    <dgm:pt modelId="{F35014CF-8F3F-44B9-9A0E-7C86A4005AA4}" type="pres">
      <dgm:prSet presAssocID="{25EF5D63-6CC7-40D5-AD0F-7C27BA506C62}" presName="sp" presStyleCnt="0"/>
      <dgm:spPr/>
    </dgm:pt>
    <dgm:pt modelId="{AB022DBD-2C4C-4356-A8D7-7EEA49E90C1A}" type="pres">
      <dgm:prSet presAssocID="{910845B2-6814-4AD8-8223-266A40A599F3}" presName="linNode" presStyleCnt="0"/>
      <dgm:spPr/>
    </dgm:pt>
    <dgm:pt modelId="{62E596B8-D61F-4CA7-B343-A1B0E2B9B2D1}" type="pres">
      <dgm:prSet presAssocID="{910845B2-6814-4AD8-8223-266A40A599F3}" presName="parentText" presStyleLbl="node1" presStyleIdx="7" presStyleCnt="8">
        <dgm:presLayoutVars>
          <dgm:chMax val="1"/>
          <dgm:bulletEnabled val="1"/>
        </dgm:presLayoutVars>
      </dgm:prSet>
      <dgm:spPr/>
    </dgm:pt>
    <dgm:pt modelId="{AC350818-AFED-4D12-AF81-8D32CB4C502E}" type="pres">
      <dgm:prSet presAssocID="{910845B2-6814-4AD8-8223-266A40A599F3}" presName="descendantText" presStyleLbl="alignAccFollowNode1" presStyleIdx="7" presStyleCnt="8">
        <dgm:presLayoutVars>
          <dgm:bulletEnabled val="1"/>
        </dgm:presLayoutVars>
      </dgm:prSet>
      <dgm:spPr/>
    </dgm:pt>
  </dgm:ptLst>
  <dgm:cxnLst>
    <dgm:cxn modelId="{6E55C302-D551-4545-AE7F-0B55AFEA7EDB}" srcId="{FA8B6B61-42DD-457C-ACD1-EDDF169342E4}" destId="{D91B422E-7AE4-4716-B2E3-64374813DD5E}" srcOrd="0" destOrd="0" parTransId="{CA323A6D-48CC-4A03-A6C8-1D5B2A0B8A85}" sibTransId="{A49DE795-BFA9-4F8B-B4DA-175B26957C1A}"/>
    <dgm:cxn modelId="{F1561B0A-536D-49CA-8255-4E0BF7BED769}" srcId="{0FC25B64-50F8-42CB-ADAD-A6F413F46FB8}" destId="{41DB41CB-E36E-4643-97B2-11921143081C}" srcOrd="1" destOrd="0" parTransId="{A5932CDF-8E17-485A-9D4D-B90042878627}" sibTransId="{18C045B2-9BF5-4EAC-9D23-004880F6F3CE}"/>
    <dgm:cxn modelId="{969EB025-4DCB-41C0-A57F-46A3C2545389}" type="presOf" srcId="{3C00CE8D-4629-4798-9E2B-4D7E8B0D707B}" destId="{A845DB92-EE6C-47A6-9AC7-5C31B5D3B58A}" srcOrd="0" destOrd="0" presId="urn:microsoft.com/office/officeart/2005/8/layout/vList5"/>
    <dgm:cxn modelId="{85DCF52B-AB1C-4040-854D-B61829A3506D}" srcId="{8E2AC8E6-F1AC-4FD5-86F5-C59DEC05FFFE}" destId="{E1F0FBB5-6341-4B0B-8716-F50D7EF3AF80}" srcOrd="0" destOrd="0" parTransId="{72F44360-8E86-4793-9194-5C1C2411FEF8}" sibTransId="{56053AB2-398C-49B2-843F-77705C525EF1}"/>
    <dgm:cxn modelId="{4C0B012D-DDD4-4675-AEF1-AAEB66D4D16E}" srcId="{0FC25B64-50F8-42CB-ADAD-A6F413F46FB8}" destId="{D03DDD94-E3D7-4771-93DF-3DC063368D9E}" srcOrd="0" destOrd="0" parTransId="{5D63D328-FCA1-4621-A4A2-D680FE23BF09}" sibTransId="{362F9347-54CE-4A63-B639-DABE23E45CB2}"/>
    <dgm:cxn modelId="{52DF3B36-6078-463D-9883-3160977D3458}" type="presOf" srcId="{B2964173-68D2-4CCD-BEEE-DCDE2E527A6F}" destId="{0E3C907E-C681-474D-B642-1F87E59B8A90}" srcOrd="0" destOrd="0" presId="urn:microsoft.com/office/officeart/2005/8/layout/vList5"/>
    <dgm:cxn modelId="{988CFA3C-62E2-4CF7-A153-91AC51FBE5B3}" type="presOf" srcId="{63434D29-7068-4161-B277-40BAB8D24BFB}" destId="{AC350818-AFED-4D12-AF81-8D32CB4C502E}" srcOrd="0" destOrd="0" presId="urn:microsoft.com/office/officeart/2005/8/layout/vList5"/>
    <dgm:cxn modelId="{C62F475B-2B8C-4EDB-86B2-1EE981577EAA}" srcId="{0FC25B64-50F8-42CB-ADAD-A6F413F46FB8}" destId="{910845B2-6814-4AD8-8223-266A40A599F3}" srcOrd="7" destOrd="0" parTransId="{2EE9B2C4-60E4-458F-A7C5-C5B7E9BCFC03}" sibTransId="{219E7C71-E43D-429B-BBD6-865A440210CE}"/>
    <dgm:cxn modelId="{A260D55B-B2E9-4436-B619-13CE435BE961}" srcId="{0FC25B64-50F8-42CB-ADAD-A6F413F46FB8}" destId="{5F066CBE-A8F2-49EA-AD58-CD7805B1BCBE}" srcOrd="5" destOrd="0" parTransId="{5FAC15C5-F978-405E-8A65-8E00156B17DB}" sibTransId="{CF8B679E-BFD2-428E-BFB7-670C3101E7E2}"/>
    <dgm:cxn modelId="{70F10F43-4CAE-4633-86A9-517795CEEC34}" srcId="{41DB41CB-E36E-4643-97B2-11921143081C}" destId="{EB1A7C06-E982-43BB-8D9C-6B49AF26D3CA}" srcOrd="0" destOrd="0" parTransId="{444249AE-33FE-44D2-AF11-BAED52713D5E}" sibTransId="{97DC6E9E-5BA2-43C9-A236-D7A136DEFF16}"/>
    <dgm:cxn modelId="{4211194A-7957-4461-B3FD-EDB760975C5F}" type="presOf" srcId="{B0276180-BBA2-4376-9EDD-7DC269E2D178}" destId="{4BF8A0A1-E92D-4B4F-9C85-4A037821CF5D}" srcOrd="0" destOrd="0" presId="urn:microsoft.com/office/officeart/2005/8/layout/vList5"/>
    <dgm:cxn modelId="{47C81F6B-6E9B-4CD1-AC2B-58B3851FFCE8}" srcId="{0FC25B64-50F8-42CB-ADAD-A6F413F46FB8}" destId="{8E2AC8E6-F1AC-4FD5-86F5-C59DEC05FFFE}" srcOrd="4" destOrd="0" parTransId="{EB22F6C0-3D7E-4201-A18A-A7BEB70EB05C}" sibTransId="{B60F32CD-3920-45DB-B9A1-24DD3E917A2D}"/>
    <dgm:cxn modelId="{0963D06B-CB5E-4BDE-85FB-46E4A36CA874}" type="presOf" srcId="{EB1A7C06-E982-43BB-8D9C-6B49AF26D3CA}" destId="{8E7B541F-1811-46B2-95C1-86DA9B94C1B1}" srcOrd="0" destOrd="0" presId="urn:microsoft.com/office/officeart/2005/8/layout/vList5"/>
    <dgm:cxn modelId="{23DC156D-6539-451D-8DF4-5B9B58C13149}" type="presOf" srcId="{F5750BBC-3BD2-4FB1-89CD-088810FF2700}" destId="{707D0549-CAC6-4766-909F-D46DF55EEC89}" srcOrd="0" destOrd="0" presId="urn:microsoft.com/office/officeart/2005/8/layout/vList5"/>
    <dgm:cxn modelId="{F030CA4E-543D-4EC2-92C2-B3E484C0C994}" type="presOf" srcId="{5F066CBE-A8F2-49EA-AD58-CD7805B1BCBE}" destId="{4BC7CEC6-9809-408C-9940-A5E3B893F64F}" srcOrd="0" destOrd="0" presId="urn:microsoft.com/office/officeart/2005/8/layout/vList5"/>
    <dgm:cxn modelId="{9F167073-02EE-4435-B944-335983493E88}" type="presOf" srcId="{0FC25B64-50F8-42CB-ADAD-A6F413F46FB8}" destId="{84A50306-7915-420B-ACB2-88E70E2149E5}" srcOrd="0" destOrd="0" presId="urn:microsoft.com/office/officeart/2005/8/layout/vList5"/>
    <dgm:cxn modelId="{9A76BA7D-079C-40C9-AD31-40D148B2668B}" type="presOf" srcId="{E1F0FBB5-6341-4B0B-8716-F50D7EF3AF80}" destId="{91E7C020-221C-4178-A029-F7FDCF411B36}" srcOrd="0" destOrd="0" presId="urn:microsoft.com/office/officeart/2005/8/layout/vList5"/>
    <dgm:cxn modelId="{6D122980-886B-4AC5-B796-527F423C143A}" type="presOf" srcId="{FA8B6B61-42DD-457C-ACD1-EDDF169342E4}" destId="{FD38C321-00CD-4CAE-8116-C73061D1F19B}" srcOrd="0" destOrd="0" presId="urn:microsoft.com/office/officeart/2005/8/layout/vList5"/>
    <dgm:cxn modelId="{44870584-9B4B-470A-9981-DC5DC803CF15}" srcId="{D03DDD94-E3D7-4771-93DF-3DC063368D9E}" destId="{9CAEB9AD-642B-40BA-9343-5E60BE167884}" srcOrd="0" destOrd="0" parTransId="{635682F1-FC94-45E6-84CA-7CBF95BF049F}" sibTransId="{E839DE75-EE57-43A3-A049-25B7FDE1DCDC}"/>
    <dgm:cxn modelId="{D0140F99-C7D0-40D9-93E5-CFF3CCA661AB}" type="presOf" srcId="{D91B422E-7AE4-4716-B2E3-64374813DD5E}" destId="{A7D82977-788E-47E8-809E-FCD6BCF5AF01}" srcOrd="0" destOrd="0" presId="urn:microsoft.com/office/officeart/2005/8/layout/vList5"/>
    <dgm:cxn modelId="{01B04F9A-82A8-40FC-9323-629209BEA0E7}" type="presOf" srcId="{41DB41CB-E36E-4643-97B2-11921143081C}" destId="{36FFD9E4-ED7E-43BE-9E7F-E7AE19D73BA0}" srcOrd="0" destOrd="0" presId="urn:microsoft.com/office/officeart/2005/8/layout/vList5"/>
    <dgm:cxn modelId="{6E7B77A1-6B9E-4EFD-AAF1-CA66E65F0047}" srcId="{F5750BBC-3BD2-4FB1-89CD-088810FF2700}" destId="{3C00CE8D-4629-4798-9E2B-4D7E8B0D707B}" srcOrd="0" destOrd="0" parTransId="{7BBE982B-2F71-478B-B31B-2894DECA3AA5}" sibTransId="{7FD144C4-5ED6-41B2-A8CD-6C59E9F13F67}"/>
    <dgm:cxn modelId="{84559DA2-F2E9-452E-B7C3-C7F41D8460AF}" type="presOf" srcId="{8E2AC8E6-F1AC-4FD5-86F5-C59DEC05FFFE}" destId="{83AAC61D-2F64-4F5B-836A-0D0A46B13B1B}" srcOrd="0" destOrd="0" presId="urn:microsoft.com/office/officeart/2005/8/layout/vList5"/>
    <dgm:cxn modelId="{7E7C93A9-F90A-467B-B2E5-A67EFDB6F6BF}" type="presOf" srcId="{B369BE3A-51A2-4061-B676-973244F496E2}" destId="{14F20F5E-FF2C-445C-9861-31BDDBBE8559}" srcOrd="0" destOrd="0" presId="urn:microsoft.com/office/officeart/2005/8/layout/vList5"/>
    <dgm:cxn modelId="{50A8D9A9-3335-4719-87E2-C1F7DF057E1E}" srcId="{B0276180-BBA2-4376-9EDD-7DC269E2D178}" destId="{B369BE3A-51A2-4061-B676-973244F496E2}" srcOrd="0" destOrd="0" parTransId="{F50C95B3-C896-449E-9940-A25E3C6B9BB4}" sibTransId="{9DD85A83-2E78-4C8E-BC59-5607C92B9148}"/>
    <dgm:cxn modelId="{25EBD3AE-3E2F-426B-BCB8-14B25A497A4E}" srcId="{0FC25B64-50F8-42CB-ADAD-A6F413F46FB8}" destId="{F5750BBC-3BD2-4FB1-89CD-088810FF2700}" srcOrd="6" destOrd="0" parTransId="{8A9EE12F-CF3F-4E85-A561-91220508B083}" sibTransId="{25EF5D63-6CC7-40D5-AD0F-7C27BA506C62}"/>
    <dgm:cxn modelId="{F2CFD9AE-73CF-47B5-9EFD-762DBD012C02}" srcId="{910845B2-6814-4AD8-8223-266A40A599F3}" destId="{63434D29-7068-4161-B277-40BAB8D24BFB}" srcOrd="0" destOrd="0" parTransId="{BA764362-DA69-4E5F-A60B-72D94C296645}" sibTransId="{E123568A-00C4-4479-BA0F-A848EBF97868}"/>
    <dgm:cxn modelId="{0C2409C3-3E48-45E3-A8E4-618F3383EDBE}" type="presOf" srcId="{910845B2-6814-4AD8-8223-266A40A599F3}" destId="{62E596B8-D61F-4CA7-B343-A1B0E2B9B2D1}" srcOrd="0" destOrd="0" presId="urn:microsoft.com/office/officeart/2005/8/layout/vList5"/>
    <dgm:cxn modelId="{FC01B1C8-9C64-4225-A180-EBD706B33055}" srcId="{0FC25B64-50F8-42CB-ADAD-A6F413F46FB8}" destId="{B0276180-BBA2-4376-9EDD-7DC269E2D178}" srcOrd="2" destOrd="0" parTransId="{E39B8FA5-9E18-461C-903A-5CA3A3CAA0FE}" sibTransId="{F7ABD591-0BC5-48BD-8B7F-B3D9ECE50973}"/>
    <dgm:cxn modelId="{7DA048E2-11FF-410A-9F84-2C745844CEAA}" srcId="{5F066CBE-A8F2-49EA-AD58-CD7805B1BCBE}" destId="{B2964173-68D2-4CCD-BEEE-DCDE2E527A6F}" srcOrd="0" destOrd="0" parTransId="{CA757F18-B204-4786-B382-91763FC6C626}" sibTransId="{54934CC2-74C0-4B39-9287-2393FC154046}"/>
    <dgm:cxn modelId="{3530D3EB-134C-4240-8A3F-CE30FC98E9B6}" type="presOf" srcId="{D03DDD94-E3D7-4771-93DF-3DC063368D9E}" destId="{A5E39D5F-429F-4EC7-9897-584BA33EC8BB}" srcOrd="0" destOrd="0" presId="urn:microsoft.com/office/officeart/2005/8/layout/vList5"/>
    <dgm:cxn modelId="{102AB3F5-64F7-453D-9346-A0B32D46B520}" type="presOf" srcId="{9CAEB9AD-642B-40BA-9343-5E60BE167884}" destId="{8584A743-DE88-4471-9407-0EA3C91A67A1}" srcOrd="0" destOrd="0" presId="urn:microsoft.com/office/officeart/2005/8/layout/vList5"/>
    <dgm:cxn modelId="{2B985AF8-61DC-4966-A1F3-96950E4BAC3C}" srcId="{0FC25B64-50F8-42CB-ADAD-A6F413F46FB8}" destId="{FA8B6B61-42DD-457C-ACD1-EDDF169342E4}" srcOrd="3" destOrd="0" parTransId="{6414577D-ADBA-4E66-B146-5E042607697B}" sibTransId="{3C3BCF24-83A1-4AF6-A792-1B5083E8A768}"/>
    <dgm:cxn modelId="{835C9395-3313-49B0-8C37-5331A6515F39}" type="presParOf" srcId="{84A50306-7915-420B-ACB2-88E70E2149E5}" destId="{BEE84241-EF8D-4E68-B0CA-82264F2E1685}" srcOrd="0" destOrd="0" presId="urn:microsoft.com/office/officeart/2005/8/layout/vList5"/>
    <dgm:cxn modelId="{AD1358F8-FD49-40E8-AD33-7858A8DC327F}" type="presParOf" srcId="{BEE84241-EF8D-4E68-B0CA-82264F2E1685}" destId="{A5E39D5F-429F-4EC7-9897-584BA33EC8BB}" srcOrd="0" destOrd="0" presId="urn:microsoft.com/office/officeart/2005/8/layout/vList5"/>
    <dgm:cxn modelId="{3FF7461D-ADB8-4EF1-B67E-07128532084E}" type="presParOf" srcId="{BEE84241-EF8D-4E68-B0CA-82264F2E1685}" destId="{8584A743-DE88-4471-9407-0EA3C91A67A1}" srcOrd="1" destOrd="0" presId="urn:microsoft.com/office/officeart/2005/8/layout/vList5"/>
    <dgm:cxn modelId="{520BDF62-76DC-4DEB-B55D-F0F71D9EE4E5}" type="presParOf" srcId="{84A50306-7915-420B-ACB2-88E70E2149E5}" destId="{81546EE6-9AEB-43A0-90B5-BFB70173BE44}" srcOrd="1" destOrd="0" presId="urn:microsoft.com/office/officeart/2005/8/layout/vList5"/>
    <dgm:cxn modelId="{D86508D7-7930-44D0-A5F3-E1CE90E5DE65}" type="presParOf" srcId="{84A50306-7915-420B-ACB2-88E70E2149E5}" destId="{624B24C5-5CEE-455A-A975-0DE24BE37722}" srcOrd="2" destOrd="0" presId="urn:microsoft.com/office/officeart/2005/8/layout/vList5"/>
    <dgm:cxn modelId="{F8E1AAC9-061A-4C20-B8C1-354412E67F63}" type="presParOf" srcId="{624B24C5-5CEE-455A-A975-0DE24BE37722}" destId="{36FFD9E4-ED7E-43BE-9E7F-E7AE19D73BA0}" srcOrd="0" destOrd="0" presId="urn:microsoft.com/office/officeart/2005/8/layout/vList5"/>
    <dgm:cxn modelId="{11CDF4F7-E883-4AA8-A10B-AAF663596EA5}" type="presParOf" srcId="{624B24C5-5CEE-455A-A975-0DE24BE37722}" destId="{8E7B541F-1811-46B2-95C1-86DA9B94C1B1}" srcOrd="1" destOrd="0" presId="urn:microsoft.com/office/officeart/2005/8/layout/vList5"/>
    <dgm:cxn modelId="{33538A87-A183-4459-8F9A-251604FEFDDF}" type="presParOf" srcId="{84A50306-7915-420B-ACB2-88E70E2149E5}" destId="{2A3A83BB-AFAB-4B2E-B888-7FAB70C1D9C9}" srcOrd="3" destOrd="0" presId="urn:microsoft.com/office/officeart/2005/8/layout/vList5"/>
    <dgm:cxn modelId="{8DE0CE4B-9F77-427A-A0EC-8C87BE188452}" type="presParOf" srcId="{84A50306-7915-420B-ACB2-88E70E2149E5}" destId="{81BFC7F3-5244-41DC-AF66-985859396876}" srcOrd="4" destOrd="0" presId="urn:microsoft.com/office/officeart/2005/8/layout/vList5"/>
    <dgm:cxn modelId="{85A86400-D870-4F3F-84A7-FC9C729405E0}" type="presParOf" srcId="{81BFC7F3-5244-41DC-AF66-985859396876}" destId="{4BF8A0A1-E92D-4B4F-9C85-4A037821CF5D}" srcOrd="0" destOrd="0" presId="urn:microsoft.com/office/officeart/2005/8/layout/vList5"/>
    <dgm:cxn modelId="{CD3524C4-4863-41BA-AD04-DBE866153751}" type="presParOf" srcId="{81BFC7F3-5244-41DC-AF66-985859396876}" destId="{14F20F5E-FF2C-445C-9861-31BDDBBE8559}" srcOrd="1" destOrd="0" presId="urn:microsoft.com/office/officeart/2005/8/layout/vList5"/>
    <dgm:cxn modelId="{8B1C395D-C1D1-4A78-9B56-1FD24B476123}" type="presParOf" srcId="{84A50306-7915-420B-ACB2-88E70E2149E5}" destId="{74DD37AD-EA3E-44D1-B906-4205BC5B1C0E}" srcOrd="5" destOrd="0" presId="urn:microsoft.com/office/officeart/2005/8/layout/vList5"/>
    <dgm:cxn modelId="{A95C6553-5D49-40D4-8AC5-C478F96CED8A}" type="presParOf" srcId="{84A50306-7915-420B-ACB2-88E70E2149E5}" destId="{EE2FF4D1-7576-4963-8786-4F642298F4EC}" srcOrd="6" destOrd="0" presId="urn:microsoft.com/office/officeart/2005/8/layout/vList5"/>
    <dgm:cxn modelId="{A94D0B7C-F1CB-462F-9013-CCE7FEB6B697}" type="presParOf" srcId="{EE2FF4D1-7576-4963-8786-4F642298F4EC}" destId="{FD38C321-00CD-4CAE-8116-C73061D1F19B}" srcOrd="0" destOrd="0" presId="urn:microsoft.com/office/officeart/2005/8/layout/vList5"/>
    <dgm:cxn modelId="{9BE6468F-2492-4218-9B4B-64B295267E5C}" type="presParOf" srcId="{EE2FF4D1-7576-4963-8786-4F642298F4EC}" destId="{A7D82977-788E-47E8-809E-FCD6BCF5AF01}" srcOrd="1" destOrd="0" presId="urn:microsoft.com/office/officeart/2005/8/layout/vList5"/>
    <dgm:cxn modelId="{FB968AA7-FE0B-49D9-A0F7-51E3ABD4587F}" type="presParOf" srcId="{84A50306-7915-420B-ACB2-88E70E2149E5}" destId="{A242F793-910E-4FD5-950C-4ABE569A9C9D}" srcOrd="7" destOrd="0" presId="urn:microsoft.com/office/officeart/2005/8/layout/vList5"/>
    <dgm:cxn modelId="{FFAD847A-849B-4CCC-A8B1-ADB1E25FAE86}" type="presParOf" srcId="{84A50306-7915-420B-ACB2-88E70E2149E5}" destId="{5CD278BF-D5A6-49F1-B937-36856FE99CFF}" srcOrd="8" destOrd="0" presId="urn:microsoft.com/office/officeart/2005/8/layout/vList5"/>
    <dgm:cxn modelId="{59DF06FF-8A27-4D01-8865-FFB71408D179}" type="presParOf" srcId="{5CD278BF-D5A6-49F1-B937-36856FE99CFF}" destId="{83AAC61D-2F64-4F5B-836A-0D0A46B13B1B}" srcOrd="0" destOrd="0" presId="urn:microsoft.com/office/officeart/2005/8/layout/vList5"/>
    <dgm:cxn modelId="{28441454-1381-4AE5-B07B-01133BD5EAA3}" type="presParOf" srcId="{5CD278BF-D5A6-49F1-B937-36856FE99CFF}" destId="{91E7C020-221C-4178-A029-F7FDCF411B36}" srcOrd="1" destOrd="0" presId="urn:microsoft.com/office/officeart/2005/8/layout/vList5"/>
    <dgm:cxn modelId="{170ED171-48F8-4D8A-9472-1BCCD4A880CA}" type="presParOf" srcId="{84A50306-7915-420B-ACB2-88E70E2149E5}" destId="{05AFE235-C293-4385-A508-0680A7780D1F}" srcOrd="9" destOrd="0" presId="urn:microsoft.com/office/officeart/2005/8/layout/vList5"/>
    <dgm:cxn modelId="{6472D8B2-C093-422D-B9EA-C9E1477C2F68}" type="presParOf" srcId="{84A50306-7915-420B-ACB2-88E70E2149E5}" destId="{FEF33AFB-CD2A-4572-8450-54849A6C20DD}" srcOrd="10" destOrd="0" presId="urn:microsoft.com/office/officeart/2005/8/layout/vList5"/>
    <dgm:cxn modelId="{EB6EF46F-7169-486C-ADAE-1BAEAEE7AE4F}" type="presParOf" srcId="{FEF33AFB-CD2A-4572-8450-54849A6C20DD}" destId="{4BC7CEC6-9809-408C-9940-A5E3B893F64F}" srcOrd="0" destOrd="0" presId="urn:microsoft.com/office/officeart/2005/8/layout/vList5"/>
    <dgm:cxn modelId="{7D201B03-0A98-4BFE-9472-AE2AB442CCEF}" type="presParOf" srcId="{FEF33AFB-CD2A-4572-8450-54849A6C20DD}" destId="{0E3C907E-C681-474D-B642-1F87E59B8A90}" srcOrd="1" destOrd="0" presId="urn:microsoft.com/office/officeart/2005/8/layout/vList5"/>
    <dgm:cxn modelId="{973B3DBD-03EC-464D-8827-E04921425EBD}" type="presParOf" srcId="{84A50306-7915-420B-ACB2-88E70E2149E5}" destId="{67B1F156-02FB-426C-ABE6-C37B0A8E3EE7}" srcOrd="11" destOrd="0" presId="urn:microsoft.com/office/officeart/2005/8/layout/vList5"/>
    <dgm:cxn modelId="{3E0482FD-C77F-4C92-ADEB-FB0F462832B9}" type="presParOf" srcId="{84A50306-7915-420B-ACB2-88E70E2149E5}" destId="{04D5B750-E023-4772-8963-450FA768F74B}" srcOrd="12" destOrd="0" presId="urn:microsoft.com/office/officeart/2005/8/layout/vList5"/>
    <dgm:cxn modelId="{BFA9E1A2-4D7F-40BB-A67C-95EC7B12F88C}" type="presParOf" srcId="{04D5B750-E023-4772-8963-450FA768F74B}" destId="{707D0549-CAC6-4766-909F-D46DF55EEC89}" srcOrd="0" destOrd="0" presId="urn:microsoft.com/office/officeart/2005/8/layout/vList5"/>
    <dgm:cxn modelId="{A1658C7D-EA59-46B2-AAB8-D7A7DB1D2A90}" type="presParOf" srcId="{04D5B750-E023-4772-8963-450FA768F74B}" destId="{A845DB92-EE6C-47A6-9AC7-5C31B5D3B58A}" srcOrd="1" destOrd="0" presId="urn:microsoft.com/office/officeart/2005/8/layout/vList5"/>
    <dgm:cxn modelId="{1FCC5BDE-ADEE-4AB4-A54B-6B45D761A5CD}" type="presParOf" srcId="{84A50306-7915-420B-ACB2-88E70E2149E5}" destId="{F35014CF-8F3F-44B9-9A0E-7C86A4005AA4}" srcOrd="13" destOrd="0" presId="urn:microsoft.com/office/officeart/2005/8/layout/vList5"/>
    <dgm:cxn modelId="{0C01E1AC-95A3-49A8-9789-3D69747DCC19}" type="presParOf" srcId="{84A50306-7915-420B-ACB2-88E70E2149E5}" destId="{AB022DBD-2C4C-4356-A8D7-7EEA49E90C1A}" srcOrd="14" destOrd="0" presId="urn:microsoft.com/office/officeart/2005/8/layout/vList5"/>
    <dgm:cxn modelId="{BDB8384E-9A77-485D-AEED-CCFA368BF3C4}" type="presParOf" srcId="{AB022DBD-2C4C-4356-A8D7-7EEA49E90C1A}" destId="{62E596B8-D61F-4CA7-B343-A1B0E2B9B2D1}" srcOrd="0" destOrd="0" presId="urn:microsoft.com/office/officeart/2005/8/layout/vList5"/>
    <dgm:cxn modelId="{AEB79D6E-6F9B-45D9-BC45-E76AF801AD44}" type="presParOf" srcId="{AB022DBD-2C4C-4356-A8D7-7EEA49E90C1A}" destId="{AC350818-AFED-4D12-AF81-8D32CB4C502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63873D-3EE2-49A3-A771-3F8F37BE3844}">
      <dsp:nvSpPr>
        <dsp:cNvPr id="0" name=""/>
        <dsp:cNvSpPr/>
      </dsp:nvSpPr>
      <dsp:spPr>
        <a:xfrm>
          <a:off x="764939" y="677438"/>
          <a:ext cx="691347" cy="6913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A6A77-1358-4050-B12A-9361282A0C00}">
      <dsp:nvSpPr>
        <dsp:cNvPr id="0" name=""/>
        <dsp:cNvSpPr/>
      </dsp:nvSpPr>
      <dsp:spPr>
        <a:xfrm>
          <a:off x="267939" y="1500109"/>
          <a:ext cx="1810593" cy="25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At Skalar Pharma, we offer:</a:t>
          </a:r>
        </a:p>
      </dsp:txBody>
      <dsp:txXfrm>
        <a:off x="267939" y="1500109"/>
        <a:ext cx="1810593" cy="259336"/>
      </dsp:txXfrm>
    </dsp:sp>
    <dsp:sp modelId="{E11CBD47-8870-4476-B471-F149B521E723}">
      <dsp:nvSpPr>
        <dsp:cNvPr id="0" name=""/>
        <dsp:cNvSpPr/>
      </dsp:nvSpPr>
      <dsp:spPr>
        <a:xfrm>
          <a:off x="3124200" y="664638"/>
          <a:ext cx="691347" cy="6913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A28347-D6F3-41CD-8154-0B737B536E5C}">
      <dsp:nvSpPr>
        <dsp:cNvPr id="0" name=""/>
        <dsp:cNvSpPr/>
      </dsp:nvSpPr>
      <dsp:spPr>
        <a:xfrm>
          <a:off x="2438402" y="1519303"/>
          <a:ext cx="2279895" cy="431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 diverse range of manufacturing and contract manufacturing services for the active pharmaceutical ingredients (API’S) industry</a:t>
          </a:r>
        </a:p>
      </dsp:txBody>
      <dsp:txXfrm>
        <a:off x="2438402" y="1519303"/>
        <a:ext cx="2279895" cy="431135"/>
      </dsp:txXfrm>
    </dsp:sp>
    <dsp:sp modelId="{F7E2AED1-43F5-4826-8657-E1EDBA03B203}">
      <dsp:nvSpPr>
        <dsp:cNvPr id="0" name=""/>
        <dsp:cNvSpPr/>
      </dsp:nvSpPr>
      <dsp:spPr>
        <a:xfrm>
          <a:off x="5410202" y="740839"/>
          <a:ext cx="691347" cy="6913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7C91BE-E01D-42E9-B26E-17B94A5C7B91}">
      <dsp:nvSpPr>
        <dsp:cNvPr id="0" name=""/>
        <dsp:cNvSpPr/>
      </dsp:nvSpPr>
      <dsp:spPr>
        <a:xfrm>
          <a:off x="5105406" y="1514220"/>
          <a:ext cx="1536328" cy="431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Focus on exceptional quality and safety standards that meet strict regulatory guidelines, such as cGMP</a:t>
          </a:r>
        </a:p>
      </dsp:txBody>
      <dsp:txXfrm>
        <a:off x="5105406" y="1514220"/>
        <a:ext cx="1536328" cy="431135"/>
      </dsp:txXfrm>
    </dsp:sp>
    <dsp:sp modelId="{B565BFFB-3645-4B50-995E-F9D3151E06EB}">
      <dsp:nvSpPr>
        <dsp:cNvPr id="0" name=""/>
        <dsp:cNvSpPr/>
      </dsp:nvSpPr>
      <dsp:spPr>
        <a:xfrm>
          <a:off x="7456972" y="740839"/>
          <a:ext cx="691347" cy="6913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2E327-1B18-458D-AD66-EB48FEF31457}">
      <dsp:nvSpPr>
        <dsp:cNvPr id="0" name=""/>
        <dsp:cNvSpPr/>
      </dsp:nvSpPr>
      <dsp:spPr>
        <a:xfrm>
          <a:off x="7010407" y="1623315"/>
          <a:ext cx="1536328" cy="431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Production of high-quality API products</a:t>
          </a:r>
        </a:p>
      </dsp:txBody>
      <dsp:txXfrm>
        <a:off x="7010407" y="1623315"/>
        <a:ext cx="1536328" cy="431135"/>
      </dsp:txXfrm>
    </dsp:sp>
    <dsp:sp modelId="{70D040F7-23FB-40BB-B4FA-63DA19B769CA}">
      <dsp:nvSpPr>
        <dsp:cNvPr id="0" name=""/>
        <dsp:cNvSpPr/>
      </dsp:nvSpPr>
      <dsp:spPr>
        <a:xfrm>
          <a:off x="914403" y="2778770"/>
          <a:ext cx="691347" cy="69134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A45636-A60A-4B3A-B8FF-CAD859161BD3}">
      <dsp:nvSpPr>
        <dsp:cNvPr id="0" name=""/>
        <dsp:cNvSpPr/>
      </dsp:nvSpPr>
      <dsp:spPr>
        <a:xfrm>
          <a:off x="0" y="3636443"/>
          <a:ext cx="2596425" cy="431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Formulation development, and analytical testing as a contract manufacturer to support your product development process</a:t>
          </a:r>
        </a:p>
      </dsp:txBody>
      <dsp:txXfrm>
        <a:off x="0" y="3636443"/>
        <a:ext cx="2596425" cy="431135"/>
      </dsp:txXfrm>
    </dsp:sp>
    <dsp:sp modelId="{AE0C3A91-A71C-4132-A29B-3B0330DEE099}">
      <dsp:nvSpPr>
        <dsp:cNvPr id="0" name=""/>
        <dsp:cNvSpPr/>
      </dsp:nvSpPr>
      <dsp:spPr>
        <a:xfrm>
          <a:off x="4267198" y="2874439"/>
          <a:ext cx="691347" cy="69134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F17DB-628E-42EF-927A-82CEA5E13BF2}">
      <dsp:nvSpPr>
        <dsp:cNvPr id="0" name=""/>
        <dsp:cNvSpPr/>
      </dsp:nvSpPr>
      <dsp:spPr>
        <a:xfrm>
          <a:off x="3124203" y="3636443"/>
          <a:ext cx="2753391" cy="431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Commitment to sustainability and environmental responsibility in our manufacturing processes and product offerings</a:t>
          </a:r>
        </a:p>
      </dsp:txBody>
      <dsp:txXfrm>
        <a:off x="3124203" y="3636443"/>
        <a:ext cx="2753391" cy="431135"/>
      </dsp:txXfrm>
    </dsp:sp>
    <dsp:sp modelId="{C92C1BD4-2271-4C73-A0A5-CA07DEE6C0FB}">
      <dsp:nvSpPr>
        <dsp:cNvPr id="0" name=""/>
        <dsp:cNvSpPr/>
      </dsp:nvSpPr>
      <dsp:spPr>
        <a:xfrm>
          <a:off x="7010397" y="2778770"/>
          <a:ext cx="691347" cy="69134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0BB36-1729-43E4-A011-D78078C4DA5B}">
      <dsp:nvSpPr>
        <dsp:cNvPr id="0" name=""/>
        <dsp:cNvSpPr/>
      </dsp:nvSpPr>
      <dsp:spPr>
        <a:xfrm>
          <a:off x="6257744" y="3615611"/>
          <a:ext cx="2164901" cy="431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Partner with Skalar Pharma to deliver top-quality, safe, and sustainable products to your customers</a:t>
          </a:r>
          <a:r>
            <a:rPr lang="en-US" sz="1200" kern="1200" dirty="0"/>
            <a:t>.</a:t>
          </a:r>
        </a:p>
      </dsp:txBody>
      <dsp:txXfrm>
        <a:off x="6257744" y="3615611"/>
        <a:ext cx="2164901" cy="4311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1AA37-9D92-43F3-A5FC-6CD103B44DF7}">
      <dsp:nvSpPr>
        <dsp:cNvPr id="0" name=""/>
        <dsp:cNvSpPr/>
      </dsp:nvSpPr>
      <dsp:spPr>
        <a:xfrm rot="5400000">
          <a:off x="2027291" y="-358628"/>
          <a:ext cx="1520405" cy="26235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30 miles from Ponce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60 miles from San Juan metro area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Easy highway access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 dirty="0"/>
            <a:t>Close to port, hospitals, and fire departments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100-acre property, 35 acres currently developed</a:t>
          </a:r>
          <a:endParaRPr lang="en-US" sz="1200" kern="1200"/>
        </a:p>
      </dsp:txBody>
      <dsp:txXfrm rot="-5400000">
        <a:off x="1475732" y="267151"/>
        <a:ext cx="2549304" cy="1371965"/>
      </dsp:txXfrm>
    </dsp:sp>
    <dsp:sp modelId="{DCFB9D1C-0CD1-4977-938F-6D82C1455A02}">
      <dsp:nvSpPr>
        <dsp:cNvPr id="0" name=""/>
        <dsp:cNvSpPr/>
      </dsp:nvSpPr>
      <dsp:spPr>
        <a:xfrm>
          <a:off x="0" y="2879"/>
          <a:ext cx="1475732" cy="19005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Location</a:t>
          </a:r>
          <a:endParaRPr lang="en-US" sz="2100" kern="1200"/>
        </a:p>
      </dsp:txBody>
      <dsp:txXfrm>
        <a:off x="72039" y="74918"/>
        <a:ext cx="1331654" cy="1756429"/>
      </dsp:txXfrm>
    </dsp:sp>
    <dsp:sp modelId="{8095E763-61D5-45C4-86A4-5083036E5FFB}">
      <dsp:nvSpPr>
        <dsp:cNvPr id="0" name=""/>
        <dsp:cNvSpPr/>
      </dsp:nvSpPr>
      <dsp:spPr>
        <a:xfrm rot="5400000">
          <a:off x="2027291" y="1636903"/>
          <a:ext cx="1520405" cy="26235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Initial facilities commissioned in 1992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Site purchased by Lilly in 2005 from AstraZeneca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Site purchased by Skalar Pharma LLC in 2016 from Lilly</a:t>
          </a:r>
          <a:endParaRPr lang="en-US" sz="1200" kern="1200"/>
        </a:p>
      </dsp:txBody>
      <dsp:txXfrm rot="-5400000">
        <a:off x="1475732" y="2262682"/>
        <a:ext cx="2549304" cy="1371965"/>
      </dsp:txXfrm>
    </dsp:sp>
    <dsp:sp modelId="{D47B708B-B1D3-44AD-9916-ADFE3C964103}">
      <dsp:nvSpPr>
        <dsp:cNvPr id="0" name=""/>
        <dsp:cNvSpPr/>
      </dsp:nvSpPr>
      <dsp:spPr>
        <a:xfrm>
          <a:off x="0" y="1998412"/>
          <a:ext cx="1475732" cy="19005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History</a:t>
          </a:r>
          <a:endParaRPr lang="en-US" sz="2100" kern="1200"/>
        </a:p>
      </dsp:txBody>
      <dsp:txXfrm>
        <a:off x="72039" y="2070451"/>
        <a:ext cx="1331654" cy="1756429"/>
      </dsp:txXfrm>
    </dsp:sp>
    <dsp:sp modelId="{5F5B3B21-4C7C-42CF-8ED6-8902B76F3AA2}">
      <dsp:nvSpPr>
        <dsp:cNvPr id="0" name=""/>
        <dsp:cNvSpPr/>
      </dsp:nvSpPr>
      <dsp:spPr>
        <a:xfrm rot="5400000">
          <a:off x="2027291" y="3632436"/>
          <a:ext cx="1520405" cy="26235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Current staffing is 50 employees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Highly trained personnel in the pharma and chemical industry</a:t>
          </a:r>
          <a:endParaRPr lang="en-US" sz="1200" kern="120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b="1" kern="1200"/>
            <a:t>Engineers and chemists with over 20 years of experience in API manufacturing</a:t>
          </a:r>
          <a:endParaRPr lang="en-US" sz="1200" kern="1200"/>
        </a:p>
      </dsp:txBody>
      <dsp:txXfrm rot="-5400000">
        <a:off x="1475732" y="4258215"/>
        <a:ext cx="2549304" cy="1371965"/>
      </dsp:txXfrm>
    </dsp:sp>
    <dsp:sp modelId="{76502DBD-1EEF-4DFA-BDAD-484C56FD6C16}">
      <dsp:nvSpPr>
        <dsp:cNvPr id="0" name=""/>
        <dsp:cNvSpPr/>
      </dsp:nvSpPr>
      <dsp:spPr>
        <a:xfrm>
          <a:off x="0" y="3993945"/>
          <a:ext cx="1475732" cy="19005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Workforce</a:t>
          </a:r>
          <a:endParaRPr lang="en-US" sz="2100" kern="1200"/>
        </a:p>
      </dsp:txBody>
      <dsp:txXfrm>
        <a:off x="72039" y="4065984"/>
        <a:ext cx="1331654" cy="17564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87965-CB71-4081-8602-6EADC4F7E481}">
      <dsp:nvSpPr>
        <dsp:cNvPr id="0" name=""/>
        <dsp:cNvSpPr/>
      </dsp:nvSpPr>
      <dsp:spPr>
        <a:xfrm>
          <a:off x="0" y="18"/>
          <a:ext cx="4099257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Currently Installed Capabilities &amp; Unit Ops</a:t>
          </a:r>
          <a:endParaRPr lang="en-US" sz="2300" kern="1200" dirty="0"/>
        </a:p>
      </dsp:txBody>
      <dsp:txXfrm>
        <a:off x="44664" y="44682"/>
        <a:ext cx="4009929" cy="825612"/>
      </dsp:txXfrm>
    </dsp:sp>
    <dsp:sp modelId="{AD9A2A00-E323-4AE9-9D12-EC92832DE89C}">
      <dsp:nvSpPr>
        <dsp:cNvPr id="0" name=""/>
        <dsp:cNvSpPr/>
      </dsp:nvSpPr>
      <dsp:spPr>
        <a:xfrm>
          <a:off x="0" y="949942"/>
          <a:ext cx="4099257" cy="4189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151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 dirty="0"/>
            <a:t>Small to large-scale manufacturing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 dirty="0"/>
            <a:t>High potency compounds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 dirty="0"/>
            <a:t>Controlled substances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 dirty="0"/>
            <a:t>Chiral synthesis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/>
            <a:t>Hazardous reactions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 dirty="0"/>
            <a:t>Hydrogenation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 dirty="0"/>
            <a:t>Moisture Sensitive Chemistry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/>
            <a:t>Palladium Mediated Reactions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/>
            <a:t>Particle size reduction (On-Site Milling and Micronization)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/>
            <a:t>Processes based on renewal energy input – New solar panel farm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/>
            <a:t>Highly automated facility – Delta V control</a:t>
          </a:r>
          <a:endParaRPr lang="en-US" sz="1800" kern="1200"/>
        </a:p>
      </dsp:txBody>
      <dsp:txXfrm>
        <a:off x="0" y="949942"/>
        <a:ext cx="4099257" cy="41896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1FFC1-33A6-4CF3-868E-652A95EFB1F9}">
      <dsp:nvSpPr>
        <dsp:cNvPr id="0" name=""/>
        <dsp:cNvSpPr/>
      </dsp:nvSpPr>
      <dsp:spPr>
        <a:xfrm>
          <a:off x="0" y="2753"/>
          <a:ext cx="30800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1DFA8E-75CC-400B-881D-86932AFF539E}">
      <dsp:nvSpPr>
        <dsp:cNvPr id="0" name=""/>
        <dsp:cNvSpPr/>
      </dsp:nvSpPr>
      <dsp:spPr>
        <a:xfrm>
          <a:off x="0" y="2753"/>
          <a:ext cx="3080021" cy="938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Strong team of highly trained personnel in the pharmaceutical and chemical industries, with a significant percentage of engineers and chemists who have extensive experience in API manufacturing.</a:t>
          </a:r>
          <a:endParaRPr lang="en-US" sz="1200" kern="1200" dirty="0"/>
        </a:p>
      </dsp:txBody>
      <dsp:txXfrm>
        <a:off x="0" y="2753"/>
        <a:ext cx="3080021" cy="938881"/>
      </dsp:txXfrm>
    </dsp:sp>
    <dsp:sp modelId="{99AFE78F-C53F-49AC-A263-E42AF683E0A9}">
      <dsp:nvSpPr>
        <dsp:cNvPr id="0" name=""/>
        <dsp:cNvSpPr/>
      </dsp:nvSpPr>
      <dsp:spPr>
        <a:xfrm>
          <a:off x="0" y="941634"/>
          <a:ext cx="30800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B0255-0A43-417D-AA05-F6DA2A550BB9}">
      <dsp:nvSpPr>
        <dsp:cNvPr id="0" name=""/>
        <dsp:cNvSpPr/>
      </dsp:nvSpPr>
      <dsp:spPr>
        <a:xfrm>
          <a:off x="0" y="941634"/>
          <a:ext cx="3080021" cy="938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Current staffing is &gt; 50 employees</a:t>
          </a:r>
          <a:r>
            <a:rPr lang="en-US" sz="1000" b="1" kern="1200" dirty="0"/>
            <a:t>.</a:t>
          </a:r>
          <a:endParaRPr lang="en-US" sz="1000" kern="1200" dirty="0"/>
        </a:p>
      </dsp:txBody>
      <dsp:txXfrm>
        <a:off x="0" y="941634"/>
        <a:ext cx="3080021" cy="938881"/>
      </dsp:txXfrm>
    </dsp:sp>
    <dsp:sp modelId="{0D78D5F3-0F6A-4086-904A-6C09194A8EDE}">
      <dsp:nvSpPr>
        <dsp:cNvPr id="0" name=""/>
        <dsp:cNvSpPr/>
      </dsp:nvSpPr>
      <dsp:spPr>
        <a:xfrm>
          <a:off x="0" y="1880516"/>
          <a:ext cx="30800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87BF62-1A5D-4950-9271-FD712DC4F9AE}">
      <dsp:nvSpPr>
        <dsp:cNvPr id="0" name=""/>
        <dsp:cNvSpPr/>
      </dsp:nvSpPr>
      <dsp:spPr>
        <a:xfrm>
          <a:off x="0" y="1880516"/>
          <a:ext cx="3080021" cy="938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Engineers and chemists with over 20 years of experience in API manufacturing</a:t>
          </a:r>
          <a:endParaRPr lang="en-US" sz="1200" kern="1200" dirty="0"/>
        </a:p>
      </dsp:txBody>
      <dsp:txXfrm>
        <a:off x="0" y="1880516"/>
        <a:ext cx="3080021" cy="938881"/>
      </dsp:txXfrm>
    </dsp:sp>
    <dsp:sp modelId="{3BB633DA-03E7-429B-B737-C4FD7C7B6A19}">
      <dsp:nvSpPr>
        <dsp:cNvPr id="0" name=""/>
        <dsp:cNvSpPr/>
      </dsp:nvSpPr>
      <dsp:spPr>
        <a:xfrm>
          <a:off x="0" y="2819398"/>
          <a:ext cx="30800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3F886A-3148-4D53-B94E-87871CB02D03}">
      <dsp:nvSpPr>
        <dsp:cNvPr id="0" name=""/>
        <dsp:cNvSpPr/>
      </dsp:nvSpPr>
      <dsp:spPr>
        <a:xfrm>
          <a:off x="0" y="2819398"/>
          <a:ext cx="3080021" cy="938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16% of our staff has postgraduate degrees (Ph.D. or M.S.).</a:t>
          </a:r>
          <a:endParaRPr lang="en-US" sz="1200" kern="1200" dirty="0"/>
        </a:p>
      </dsp:txBody>
      <dsp:txXfrm>
        <a:off x="0" y="2819398"/>
        <a:ext cx="3080021" cy="938881"/>
      </dsp:txXfrm>
    </dsp:sp>
    <dsp:sp modelId="{ADDDAEF0-88EB-46B1-9244-325DEB4D0D8C}">
      <dsp:nvSpPr>
        <dsp:cNvPr id="0" name=""/>
        <dsp:cNvSpPr/>
      </dsp:nvSpPr>
      <dsp:spPr>
        <a:xfrm>
          <a:off x="0" y="3758279"/>
          <a:ext cx="30800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4D8712-49BA-445D-BAA2-D4D640A26E6F}">
      <dsp:nvSpPr>
        <dsp:cNvPr id="0" name=""/>
        <dsp:cNvSpPr/>
      </dsp:nvSpPr>
      <dsp:spPr>
        <a:xfrm>
          <a:off x="0" y="3758279"/>
          <a:ext cx="3080021" cy="938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35% are Engineer/Chemist</a:t>
          </a:r>
          <a:endParaRPr lang="en-US" sz="1200" kern="1200" dirty="0"/>
        </a:p>
      </dsp:txBody>
      <dsp:txXfrm>
        <a:off x="0" y="3758279"/>
        <a:ext cx="3080021" cy="938881"/>
      </dsp:txXfrm>
    </dsp:sp>
    <dsp:sp modelId="{1084D489-3A99-4A75-BCA6-91B6181F1523}">
      <dsp:nvSpPr>
        <dsp:cNvPr id="0" name=""/>
        <dsp:cNvSpPr/>
      </dsp:nvSpPr>
      <dsp:spPr>
        <a:xfrm>
          <a:off x="0" y="4697161"/>
          <a:ext cx="308002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2B6890-3C77-473D-A7BD-9D9CA2D4B522}">
      <dsp:nvSpPr>
        <dsp:cNvPr id="0" name=""/>
        <dsp:cNvSpPr/>
      </dsp:nvSpPr>
      <dsp:spPr>
        <a:xfrm>
          <a:off x="0" y="4697161"/>
          <a:ext cx="3080021" cy="938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65% are supporting personnel (mechanics and technicians).</a:t>
          </a:r>
          <a:endParaRPr lang="en-US" sz="1200" kern="1200" dirty="0"/>
        </a:p>
      </dsp:txBody>
      <dsp:txXfrm>
        <a:off x="0" y="4697161"/>
        <a:ext cx="3080021" cy="9388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A8E7-E019-4AFE-9E5E-FEEC473EED03}">
      <dsp:nvSpPr>
        <dsp:cNvPr id="0" name=""/>
        <dsp:cNvSpPr/>
      </dsp:nvSpPr>
      <dsp:spPr>
        <a:xfrm>
          <a:off x="0" y="27013"/>
          <a:ext cx="8096913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Analytical Labs</a:t>
          </a:r>
          <a:endParaRPr lang="en-US" sz="2200" kern="1200"/>
        </a:p>
      </dsp:txBody>
      <dsp:txXfrm>
        <a:off x="25759" y="52772"/>
        <a:ext cx="8045395" cy="476152"/>
      </dsp:txXfrm>
    </dsp:sp>
    <dsp:sp modelId="{29CF4FFE-942A-400D-A70B-2D185D57FA74}">
      <dsp:nvSpPr>
        <dsp:cNvPr id="0" name=""/>
        <dsp:cNvSpPr/>
      </dsp:nvSpPr>
      <dsp:spPr>
        <a:xfrm>
          <a:off x="0" y="554683"/>
          <a:ext cx="8096913" cy="1457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077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10,500 square ft of analytical labs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Three main labs: Bench/Kilo Lab, In-Process/Raw Material, and Final Labs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Fully equipped with all principal analytical technologies and several specialties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Areas with security controls capable of handling-controlled substances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Several stability chambers fitted for multiple conditions (40/60/75% RH) </a:t>
          </a:r>
          <a:endParaRPr lang="en-US" sz="1700" kern="1200"/>
        </a:p>
      </dsp:txBody>
      <dsp:txXfrm>
        <a:off x="0" y="554683"/>
        <a:ext cx="8096913" cy="1457280"/>
      </dsp:txXfrm>
    </dsp:sp>
    <dsp:sp modelId="{4A554F97-058D-4000-B6BD-B64D06E5CAD0}">
      <dsp:nvSpPr>
        <dsp:cNvPr id="0" name=""/>
        <dsp:cNvSpPr/>
      </dsp:nvSpPr>
      <dsp:spPr>
        <a:xfrm>
          <a:off x="0" y="2011964"/>
          <a:ext cx="8096913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Process Development Labs </a:t>
          </a:r>
          <a:endParaRPr lang="en-US" sz="2200" kern="1200"/>
        </a:p>
      </dsp:txBody>
      <dsp:txXfrm>
        <a:off x="25759" y="2037723"/>
        <a:ext cx="8045395" cy="476152"/>
      </dsp:txXfrm>
    </dsp:sp>
    <dsp:sp modelId="{AEA6DDBC-D055-4F5F-81DD-B71FAD534409}">
      <dsp:nvSpPr>
        <dsp:cNvPr id="0" name=""/>
        <dsp:cNvSpPr/>
      </dsp:nvSpPr>
      <dsp:spPr>
        <a:xfrm>
          <a:off x="0" y="2539634"/>
          <a:ext cx="8096913" cy="842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077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Lab scale reactors bench and kilo from 0.5 to 10 L </a:t>
          </a:r>
          <a:endParaRPr lang="en-US" sz="1700" kern="120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b="1" kern="1200"/>
            <a:t>Specialty analytical equipment such as HPLC, GC-MS, GC-FID-TCD, IR, Particle size, ICP MS, Nitrogen generator, Karl fisher, Polarimeter, Melting point </a:t>
          </a:r>
          <a:endParaRPr lang="en-US" sz="1700" kern="1200"/>
        </a:p>
      </dsp:txBody>
      <dsp:txXfrm>
        <a:off x="0" y="2539634"/>
        <a:ext cx="8096913" cy="84249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4A743-DE88-4471-9407-0EA3C91A67A1}">
      <dsp:nvSpPr>
        <dsp:cNvPr id="0" name=""/>
        <dsp:cNvSpPr/>
      </dsp:nvSpPr>
      <dsp:spPr>
        <a:xfrm rot="5400000">
          <a:off x="4593956" y="-1954179"/>
          <a:ext cx="532355" cy="45742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 dirty="0"/>
            <a:t>7 Solvent tanks and 4 liquid waste tanks, each 45,000 liters</a:t>
          </a:r>
          <a:endParaRPr lang="en-US" sz="1500" kern="1200" dirty="0"/>
        </a:p>
      </dsp:txBody>
      <dsp:txXfrm rot="-5400000">
        <a:off x="2573012" y="92752"/>
        <a:ext cx="4548257" cy="480381"/>
      </dsp:txXfrm>
    </dsp:sp>
    <dsp:sp modelId="{A5E39D5F-429F-4EC7-9897-584BA33EC8BB}">
      <dsp:nvSpPr>
        <dsp:cNvPr id="0" name=""/>
        <dsp:cNvSpPr/>
      </dsp:nvSpPr>
      <dsp:spPr>
        <a:xfrm>
          <a:off x="0" y="220"/>
          <a:ext cx="2573012" cy="6654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Tank Farm</a:t>
          </a:r>
          <a:endParaRPr lang="en-US" sz="1800" kern="1200" dirty="0"/>
        </a:p>
      </dsp:txBody>
      <dsp:txXfrm>
        <a:off x="32484" y="32704"/>
        <a:ext cx="2508044" cy="600476"/>
      </dsp:txXfrm>
    </dsp:sp>
    <dsp:sp modelId="{8E7B541F-1811-46B2-95C1-86DA9B94C1B1}">
      <dsp:nvSpPr>
        <dsp:cNvPr id="0" name=""/>
        <dsp:cNvSpPr/>
      </dsp:nvSpPr>
      <dsp:spPr>
        <a:xfrm rot="5400000">
          <a:off x="4593956" y="-1255462"/>
          <a:ext cx="532355" cy="45742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/>
            <a:t>1 chiller with anhydrous ammonia, 2,500 lbs. (-21 C Glycol Generation)</a:t>
          </a:r>
          <a:endParaRPr lang="en-US" sz="1500" kern="1200"/>
        </a:p>
      </dsp:txBody>
      <dsp:txXfrm rot="-5400000">
        <a:off x="2573012" y="791469"/>
        <a:ext cx="4548257" cy="480381"/>
      </dsp:txXfrm>
    </dsp:sp>
    <dsp:sp modelId="{36FFD9E4-ED7E-43BE-9E7F-E7AE19D73BA0}">
      <dsp:nvSpPr>
        <dsp:cNvPr id="0" name=""/>
        <dsp:cNvSpPr/>
      </dsp:nvSpPr>
      <dsp:spPr>
        <a:xfrm>
          <a:off x="0" y="698937"/>
          <a:ext cx="2573012" cy="6654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Glycol System</a:t>
          </a:r>
          <a:endParaRPr lang="en-US" sz="1800" kern="1200" dirty="0"/>
        </a:p>
      </dsp:txBody>
      <dsp:txXfrm>
        <a:off x="32484" y="731421"/>
        <a:ext cx="2508044" cy="600476"/>
      </dsp:txXfrm>
    </dsp:sp>
    <dsp:sp modelId="{14F20F5E-FF2C-445C-9861-31BDDBBE8559}">
      <dsp:nvSpPr>
        <dsp:cNvPr id="0" name=""/>
        <dsp:cNvSpPr/>
      </dsp:nvSpPr>
      <dsp:spPr>
        <a:xfrm rot="5400000">
          <a:off x="4593956" y="-556744"/>
          <a:ext cx="532355" cy="45742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/>
            <a:t>Two 125 psig boilers, one of 200 HP and another of 400 HP</a:t>
          </a:r>
          <a:endParaRPr lang="en-US" sz="1500" kern="1200"/>
        </a:p>
      </dsp:txBody>
      <dsp:txXfrm rot="-5400000">
        <a:off x="2573012" y="1490187"/>
        <a:ext cx="4548257" cy="480381"/>
      </dsp:txXfrm>
    </dsp:sp>
    <dsp:sp modelId="{4BF8A0A1-E92D-4B4F-9C85-4A037821CF5D}">
      <dsp:nvSpPr>
        <dsp:cNvPr id="0" name=""/>
        <dsp:cNvSpPr/>
      </dsp:nvSpPr>
      <dsp:spPr>
        <a:xfrm>
          <a:off x="0" y="1397654"/>
          <a:ext cx="2573012" cy="6654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Steam</a:t>
          </a:r>
          <a:endParaRPr lang="en-US" sz="1800" kern="1200"/>
        </a:p>
      </dsp:txBody>
      <dsp:txXfrm>
        <a:off x="32484" y="1430138"/>
        <a:ext cx="2508044" cy="600476"/>
      </dsp:txXfrm>
    </dsp:sp>
    <dsp:sp modelId="{A7D82977-788E-47E8-809E-FCD6BCF5AF01}">
      <dsp:nvSpPr>
        <dsp:cNvPr id="0" name=""/>
        <dsp:cNvSpPr/>
      </dsp:nvSpPr>
      <dsp:spPr>
        <a:xfrm rot="5400000">
          <a:off x="4593956" y="141972"/>
          <a:ext cx="532355" cy="45742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/>
            <a:t>Two chillers with 1000 tons of process and facilities refrigeration capacity </a:t>
          </a:r>
          <a:endParaRPr lang="en-US" sz="1500" kern="1200"/>
        </a:p>
      </dsp:txBody>
      <dsp:txXfrm rot="-5400000">
        <a:off x="2573012" y="2188904"/>
        <a:ext cx="4548257" cy="480381"/>
      </dsp:txXfrm>
    </dsp:sp>
    <dsp:sp modelId="{FD38C321-00CD-4CAE-8116-C73061D1F19B}">
      <dsp:nvSpPr>
        <dsp:cNvPr id="0" name=""/>
        <dsp:cNvSpPr/>
      </dsp:nvSpPr>
      <dsp:spPr>
        <a:xfrm>
          <a:off x="0" y="2096371"/>
          <a:ext cx="2573012" cy="6654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Chilled Water</a:t>
          </a:r>
          <a:endParaRPr lang="en-US" sz="1800" kern="1200"/>
        </a:p>
      </dsp:txBody>
      <dsp:txXfrm>
        <a:off x="32484" y="2128855"/>
        <a:ext cx="2508044" cy="600476"/>
      </dsp:txXfrm>
    </dsp:sp>
    <dsp:sp modelId="{91E7C020-221C-4178-A029-F7FDCF411B36}">
      <dsp:nvSpPr>
        <dsp:cNvPr id="0" name=""/>
        <dsp:cNvSpPr/>
      </dsp:nvSpPr>
      <dsp:spPr>
        <a:xfrm rot="5400000">
          <a:off x="4593956" y="840689"/>
          <a:ext cx="532355" cy="45742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/>
            <a:t>Two independent purified water generation systems with a total capacity of 800 gal/hr.</a:t>
          </a:r>
          <a:endParaRPr lang="en-US" sz="1500" kern="1200"/>
        </a:p>
      </dsp:txBody>
      <dsp:txXfrm rot="-5400000">
        <a:off x="2573012" y="2887621"/>
        <a:ext cx="4548257" cy="480381"/>
      </dsp:txXfrm>
    </dsp:sp>
    <dsp:sp modelId="{83AAC61D-2F64-4F5B-836A-0D0A46B13B1B}">
      <dsp:nvSpPr>
        <dsp:cNvPr id="0" name=""/>
        <dsp:cNvSpPr/>
      </dsp:nvSpPr>
      <dsp:spPr>
        <a:xfrm>
          <a:off x="0" y="2795089"/>
          <a:ext cx="2573012" cy="6654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Purified Water</a:t>
          </a:r>
          <a:endParaRPr lang="en-US" sz="1800" kern="1200"/>
        </a:p>
      </dsp:txBody>
      <dsp:txXfrm>
        <a:off x="32484" y="2827573"/>
        <a:ext cx="2508044" cy="600476"/>
      </dsp:txXfrm>
    </dsp:sp>
    <dsp:sp modelId="{0E3C907E-C681-474D-B642-1F87E59B8A90}">
      <dsp:nvSpPr>
        <dsp:cNvPr id="0" name=""/>
        <dsp:cNvSpPr/>
      </dsp:nvSpPr>
      <dsp:spPr>
        <a:xfrm rot="5400000">
          <a:off x="4593956" y="1539406"/>
          <a:ext cx="532355" cy="45742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/>
            <a:t>1,000,000 gallons of Fire Water Capacity </a:t>
          </a:r>
          <a:endParaRPr lang="en-US" sz="1500" kern="1200"/>
        </a:p>
      </dsp:txBody>
      <dsp:txXfrm rot="-5400000">
        <a:off x="2573012" y="3586338"/>
        <a:ext cx="4548257" cy="480381"/>
      </dsp:txXfrm>
    </dsp:sp>
    <dsp:sp modelId="{4BC7CEC6-9809-408C-9940-A5E3B893F64F}">
      <dsp:nvSpPr>
        <dsp:cNvPr id="0" name=""/>
        <dsp:cNvSpPr/>
      </dsp:nvSpPr>
      <dsp:spPr>
        <a:xfrm>
          <a:off x="0" y="3493806"/>
          <a:ext cx="2573012" cy="6654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Fire Suppression Water</a:t>
          </a:r>
          <a:endParaRPr lang="en-US" sz="1800" kern="1200"/>
        </a:p>
      </dsp:txBody>
      <dsp:txXfrm>
        <a:off x="32484" y="3526290"/>
        <a:ext cx="2508044" cy="600476"/>
      </dsp:txXfrm>
    </dsp:sp>
    <dsp:sp modelId="{A845DB92-EE6C-47A6-9AC7-5C31B5D3B58A}">
      <dsp:nvSpPr>
        <dsp:cNvPr id="0" name=""/>
        <dsp:cNvSpPr/>
      </dsp:nvSpPr>
      <dsp:spPr>
        <a:xfrm rot="5400000">
          <a:off x="4593956" y="2238123"/>
          <a:ext cx="532355" cy="45742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/>
            <a:t>Three air compressors, one back-up</a:t>
          </a:r>
          <a:endParaRPr lang="en-US" sz="1500" kern="1200"/>
        </a:p>
      </dsp:txBody>
      <dsp:txXfrm rot="-5400000">
        <a:off x="2573012" y="4285055"/>
        <a:ext cx="4548257" cy="480381"/>
      </dsp:txXfrm>
    </dsp:sp>
    <dsp:sp modelId="{707D0549-CAC6-4766-909F-D46DF55EEC89}">
      <dsp:nvSpPr>
        <dsp:cNvPr id="0" name=""/>
        <dsp:cNvSpPr/>
      </dsp:nvSpPr>
      <dsp:spPr>
        <a:xfrm>
          <a:off x="0" y="4192523"/>
          <a:ext cx="2573012" cy="6654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Instrument and Plant Air</a:t>
          </a:r>
          <a:endParaRPr lang="en-US" sz="1800" kern="1200"/>
        </a:p>
      </dsp:txBody>
      <dsp:txXfrm>
        <a:off x="32484" y="4225007"/>
        <a:ext cx="2508044" cy="600476"/>
      </dsp:txXfrm>
    </dsp:sp>
    <dsp:sp modelId="{AC350818-AFED-4D12-AF81-8D32CB4C502E}">
      <dsp:nvSpPr>
        <dsp:cNvPr id="0" name=""/>
        <dsp:cNvSpPr/>
      </dsp:nvSpPr>
      <dsp:spPr>
        <a:xfrm rot="5400000">
          <a:off x="4593956" y="2936840"/>
          <a:ext cx="532355" cy="45742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kern="1200"/>
            <a:t>Supplied by PREPA (Puerto Rico Electric Power Authority), the site has two backup generators</a:t>
          </a:r>
          <a:endParaRPr lang="en-US" sz="1500" kern="1200"/>
        </a:p>
      </dsp:txBody>
      <dsp:txXfrm rot="-5400000">
        <a:off x="2573012" y="4983772"/>
        <a:ext cx="4548257" cy="480381"/>
      </dsp:txXfrm>
    </dsp:sp>
    <dsp:sp modelId="{62E596B8-D61F-4CA7-B343-A1B0E2B9B2D1}">
      <dsp:nvSpPr>
        <dsp:cNvPr id="0" name=""/>
        <dsp:cNvSpPr/>
      </dsp:nvSpPr>
      <dsp:spPr>
        <a:xfrm>
          <a:off x="0" y="4891240"/>
          <a:ext cx="2573012" cy="6654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Electricity</a:t>
          </a:r>
          <a:endParaRPr lang="en-US" sz="1800" kern="1200"/>
        </a:p>
      </dsp:txBody>
      <dsp:txXfrm>
        <a:off x="32484" y="4923724"/>
        <a:ext cx="2508044" cy="6004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7" y="0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/>
          <a:lstStyle>
            <a:lvl1pPr algn="r">
              <a:defRPr sz="1200"/>
            </a:lvl1pPr>
          </a:lstStyle>
          <a:p>
            <a:fld id="{F7557B60-1EA4-4DF3-A823-214EDAF59B3E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 anchor="b"/>
          <a:lstStyle>
            <a:lvl1pPr algn="r">
              <a:defRPr sz="1200"/>
            </a:lvl1pPr>
          </a:lstStyle>
          <a:p>
            <a:fld id="{DA7AF0EA-4BD1-42A3-9448-1E6C2134847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53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0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/>
          <a:lstStyle>
            <a:lvl1pPr algn="r">
              <a:defRPr sz="1200"/>
            </a:lvl1pPr>
          </a:lstStyle>
          <a:p>
            <a:fld id="{AF449178-277A-4D06-B551-B9E807E8B64E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8" rIns="93177" bIns="4658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8" rIns="93177" bIns="465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7"/>
            <a:ext cx="3037840" cy="464820"/>
          </a:xfrm>
          <a:prstGeom prst="rect">
            <a:avLst/>
          </a:prstGeom>
        </p:spPr>
        <p:txBody>
          <a:bodyPr vert="horz" lIns="93177" tIns="46588" rIns="93177" bIns="46588" rtlCol="0" anchor="b"/>
          <a:lstStyle>
            <a:lvl1pPr algn="r">
              <a:defRPr sz="1200"/>
            </a:lvl1pPr>
          </a:lstStyle>
          <a:p>
            <a:fld id="{A18E9AB5-68BE-469B-86A3-5D98CABF69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614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8E9AB5-68BE-469B-86A3-5D98CABF69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000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DB4D-85E3-4453-89D2-98D0A47FA541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DB4D-85E3-4453-89D2-98D0A47FA541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DB4D-85E3-4453-89D2-98D0A47FA541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DB4D-85E3-4453-89D2-98D0A47FA54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99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DB4D-85E3-4453-89D2-98D0A47FA541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DB4D-85E3-4453-89D2-98D0A47FA541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DB4D-85E3-4453-89D2-98D0A47FA541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CDB4D-85E3-4453-89D2-98D0A47FA541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D8208-DAE5-4017-822A-6D545A2541A9}" type="datetime1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C0DD-16F7-48E5-AA30-76A92E0252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75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6630-D783-45ED-ACAB-27E9B3CBFE47}" type="datetime1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C0DD-16F7-48E5-AA30-76A92E0252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33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DB493-C6F2-467F-8AFD-003F71240025}" type="datetime1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C0DD-16F7-48E5-AA30-76A92E0252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1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94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0318-A094-4AF8-9921-98260751A7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457D-E31D-40B0-9A92-3BB9EDE606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E9CD-3D65-429D-BF14-C9EC057D765E}" type="datetime1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C0DD-16F7-48E5-AA30-76A92E0252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3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74CD5-60E7-451C-BF8B-29EB52C22C4B}" type="datetime1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C0DD-16F7-48E5-AA30-76A92E0252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007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0D7F-0C96-4EA9-BB28-3C3C30C0F33E}" type="datetime1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C0DD-16F7-48E5-AA30-76A92E0252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22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9C367-57AE-4609-AD15-0926B44D5004}" type="datetime1">
              <a:rPr lang="en-US" smtClean="0"/>
              <a:t>4/19/2023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C0DD-16F7-48E5-AA30-76A92E0252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1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DB40D-D196-41FB-AF13-1310C6922F46}" type="datetime1">
              <a:rPr lang="en-US" smtClean="0"/>
              <a:t>4/19/2023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C0DD-16F7-48E5-AA30-76A92E0252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62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E143-DFFC-45B9-A08E-01BA235FD6FE}" type="datetime1">
              <a:rPr lang="en-US" smtClean="0"/>
              <a:t>4/19/2023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C0DD-16F7-48E5-AA30-76A92E0252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69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0E031-94C1-48AD-8383-98F5E79C98E5}" type="datetime1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C0DD-16F7-48E5-AA30-76A92E0252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8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3B99C-2CA7-4864-A4E2-8F0C8DF9717E}" type="datetime1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C0DD-16F7-48E5-AA30-76A92E0252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652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1D9C7-2270-4857-A456-5A9CD717A770}" type="datetime1">
              <a:rPr lang="en-US" smtClean="0"/>
              <a:t>4/19/2023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EC0DD-16F7-48E5-AA30-76A92E0252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19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D6CC9-FBDF-4A24-81E3-FB74652C3A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4/19/2023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5457D-E31D-40B0-9A92-3BB9EDE606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35.pn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5.xml"/><Relationship Id="rId5" Type="http://schemas.openxmlformats.org/officeDocument/2006/relationships/image" Target="../media/image37.jpeg"/><Relationship Id="rId10" Type="http://schemas.microsoft.com/office/2007/relationships/diagramDrawing" Target="../diagrams/drawing5.xml"/><Relationship Id="rId4" Type="http://schemas.openxmlformats.org/officeDocument/2006/relationships/image" Target="../media/image36.jpg"/><Relationship Id="rId9" Type="http://schemas.openxmlformats.org/officeDocument/2006/relationships/diagramColors" Target="../diagrams/colors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jpeg"/><Relationship Id="rId18" Type="http://schemas.openxmlformats.org/officeDocument/2006/relationships/image" Target="../media/image32.jpg"/><Relationship Id="rId3" Type="http://schemas.openxmlformats.org/officeDocument/2006/relationships/hyperlink" Target="https://www.wallpaperflare.com/el-yunque-rainforest-at-sunrise-puerto-rico-nature-wallpaper-brpwz" TargetMode="External"/><Relationship Id="rId7" Type="http://schemas.openxmlformats.org/officeDocument/2006/relationships/image" Target="../media/image25.png"/><Relationship Id="rId12" Type="http://schemas.openxmlformats.org/officeDocument/2006/relationships/hyperlink" Target="https://www.middleeastmonitor.com/20171011-number-of-cargo-ships-arriving-in-qatar-rises-by-47/" TargetMode="External"/><Relationship Id="rId17" Type="http://schemas.openxmlformats.org/officeDocument/2006/relationships/hyperlink" Target="http://pixabay.com/en/aerial-view-puerto-rico-cliffs-ocean-143338/" TargetMode="External"/><Relationship Id="rId2" Type="http://schemas.openxmlformats.org/officeDocument/2006/relationships/image" Target="../media/image21.jp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8.jpeg"/><Relationship Id="rId5" Type="http://schemas.openxmlformats.org/officeDocument/2006/relationships/image" Target="../media/image23.png"/><Relationship Id="rId15" Type="http://schemas.openxmlformats.org/officeDocument/2006/relationships/image" Target="../media/image30.jpeg"/><Relationship Id="rId10" Type="http://schemas.openxmlformats.org/officeDocument/2006/relationships/hyperlink" Target="https://www.publicdomainpictures.net/view-image.php?image=6556&amp;picture=flying-airplane" TargetMode="External"/><Relationship Id="rId19" Type="http://schemas.openxmlformats.org/officeDocument/2006/relationships/hyperlink" Target="https://www.goodfreephotos.com/united-states/puerto-rico/other-puerto-rico/landscape-beach-and-coastline-in-puerto-rico.jpg.php" TargetMode="External"/><Relationship Id="rId4" Type="http://schemas.openxmlformats.org/officeDocument/2006/relationships/image" Target="../media/image22.jpg"/><Relationship Id="rId9" Type="http://schemas.openxmlformats.org/officeDocument/2006/relationships/image" Target="../media/image27.jpeg"/><Relationship Id="rId14" Type="http://schemas.openxmlformats.org/officeDocument/2006/relationships/hyperlink" Target="http://www.juku.it/en/hyper-convergence-divergence-micro-convergenc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2286000" y="0"/>
            <a:ext cx="6858000" cy="619125"/>
          </a:xfrm>
          <a:prstGeom prst="rect">
            <a:avLst/>
          </a:prstGeom>
          <a:solidFill>
            <a:srgbClr val="BE002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BE0023"/>
                </a:solidFill>
              </a:rPr>
              <a:t> </a:t>
            </a:r>
          </a:p>
        </p:txBody>
      </p:sp>
      <p:pic>
        <p:nvPicPr>
          <p:cNvPr id="21" name="Picture 20" descr="Presentation9wav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4953000"/>
            <a:ext cx="9137904" cy="1524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72582" r="8774"/>
          <a:stretch>
            <a:fillRect/>
          </a:stretch>
        </p:blipFill>
        <p:spPr bwMode="auto">
          <a:xfrm>
            <a:off x="6812280" y="-1"/>
            <a:ext cx="233172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753" y="2476500"/>
            <a:ext cx="2438400" cy="4038600"/>
          </a:xfrm>
        </p:spPr>
        <p:txBody>
          <a:bodyPr>
            <a:normAutofit fontScale="90000"/>
          </a:bodyPr>
          <a:lstStyle/>
          <a:p>
            <a:pPr marL="117475" lvl="0" algn="l">
              <a:lnSpc>
                <a:spcPct val="110000"/>
              </a:lnSpc>
              <a:spcBef>
                <a:spcPts val="600"/>
              </a:spcBef>
              <a:tabLst>
                <a:tab pos="3543300" algn="l"/>
              </a:tabLst>
            </a:pPr>
            <a:br>
              <a:rPr lang="en-US" sz="1600" dirty="0"/>
            </a:br>
            <a:r>
              <a:rPr lang="en-US" sz="2400" b="1" dirty="0">
                <a:solidFill>
                  <a:srgbClr val="BE0023"/>
                </a:solidFill>
              </a:rPr>
              <a:t>API Manufacturing Site</a:t>
            </a:r>
            <a:br>
              <a:rPr lang="en-US" sz="1600" dirty="0"/>
            </a:br>
            <a:br>
              <a:rPr lang="en-US" sz="1600" dirty="0"/>
            </a:br>
            <a:r>
              <a:rPr lang="en-US" sz="2700" b="1" dirty="0"/>
              <a:t>Guayama, Puerto Rico</a:t>
            </a:r>
            <a:br>
              <a:rPr lang="en-US" sz="2400" b="1" dirty="0">
                <a:solidFill>
                  <a:srgbClr val="BE0023"/>
                </a:solidFill>
              </a:rPr>
            </a:br>
            <a:br>
              <a:rPr lang="en-US" sz="2800" b="1" dirty="0">
                <a:solidFill>
                  <a:srgbClr val="BE0023"/>
                </a:solidFill>
              </a:rPr>
            </a:br>
            <a:b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sz="4000" dirty="0"/>
            </a:br>
            <a:endParaRPr sz="4000" dirty="0"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1189F828-0330-33E0-0F88-CA3E6F9A12E5}"/>
              </a:ext>
            </a:extLst>
          </p:cNvPr>
          <p:cNvSpPr/>
          <p:nvPr/>
        </p:nvSpPr>
        <p:spPr>
          <a:xfrm>
            <a:off x="228600" y="76200"/>
            <a:ext cx="1542091" cy="10127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C30189F-A0AC-09FC-7902-D0F889681EF1}"/>
              </a:ext>
            </a:extLst>
          </p:cNvPr>
          <p:cNvSpPr/>
          <p:nvPr/>
        </p:nvSpPr>
        <p:spPr>
          <a:xfrm>
            <a:off x="2971800" y="1295400"/>
            <a:ext cx="5486400" cy="3200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12976B-A920-42DA-F489-24A044351894}"/>
              </a:ext>
            </a:extLst>
          </p:cNvPr>
          <p:cNvSpPr/>
          <p:nvPr/>
        </p:nvSpPr>
        <p:spPr>
          <a:xfrm>
            <a:off x="381000" y="990600"/>
            <a:ext cx="1219200" cy="98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F3CBF4-F52C-D774-54CE-936D84B6D544}"/>
              </a:ext>
            </a:extLst>
          </p:cNvPr>
          <p:cNvSpPr txBox="1"/>
          <p:nvPr/>
        </p:nvSpPr>
        <p:spPr>
          <a:xfrm>
            <a:off x="3145790" y="4629833"/>
            <a:ext cx="527685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“ </a:t>
            </a:r>
            <a:r>
              <a:rPr lang="en-US" b="1" dirty="0"/>
              <a:t>Skalar Pharma </a:t>
            </a:r>
            <a:r>
              <a:rPr lang="en-US" i="1" dirty="0"/>
              <a:t>a Puerto Rico-based API Manufacture</a:t>
            </a:r>
          </a:p>
          <a:p>
            <a:r>
              <a:rPr lang="en-US" i="1" dirty="0"/>
              <a:t> that can supply all of your API needs 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FEF83-0FCE-71A7-8868-FF88868E7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457D-E31D-40B0-9A92-3BB9EDE606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12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304496" y="21787"/>
            <a:ext cx="822960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200" b="1" dirty="0">
                <a:solidFill>
                  <a:srgbClr val="BE0023"/>
                </a:solidFill>
              </a:rPr>
              <a:t>Laboratory Capabilities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BE002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81000" y="9144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 txBox="1">
            <a:spLocks/>
          </p:cNvSpPr>
          <p:nvPr/>
        </p:nvSpPr>
        <p:spPr>
          <a:xfrm>
            <a:off x="8418344" y="6370418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E5457D-E31D-40B0-9A92-3BB9EDE6067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B6249F-9E46-6678-2DEE-744B646E29F9}"/>
              </a:ext>
            </a:extLst>
          </p:cNvPr>
          <p:cNvGrpSpPr/>
          <p:nvPr/>
        </p:nvGrpSpPr>
        <p:grpSpPr>
          <a:xfrm>
            <a:off x="1676400" y="4515490"/>
            <a:ext cx="1447800" cy="2144180"/>
            <a:chOff x="7235189" y="1945386"/>
            <a:chExt cx="1828800" cy="2585466"/>
          </a:xfrm>
        </p:grpSpPr>
        <p:sp>
          <p:nvSpPr>
            <p:cNvPr id="3" name="object 54">
              <a:extLst>
                <a:ext uri="{FF2B5EF4-FFF2-40B4-BE49-F238E27FC236}">
                  <a16:creationId xmlns:a16="http://schemas.microsoft.com/office/drawing/2014/main" id="{EF7366B8-48DF-929F-C2A3-56E4DBF3F138}"/>
                </a:ext>
              </a:extLst>
            </p:cNvPr>
            <p:cNvSpPr/>
            <p:nvPr/>
          </p:nvSpPr>
          <p:spPr>
            <a:xfrm>
              <a:off x="7235189" y="1945386"/>
              <a:ext cx="1828800" cy="258546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4" name="object 55">
              <a:extLst>
                <a:ext uri="{FF2B5EF4-FFF2-40B4-BE49-F238E27FC236}">
                  <a16:creationId xmlns:a16="http://schemas.microsoft.com/office/drawing/2014/main" id="{70B47C63-6CD3-F65E-B82F-8A4DDE6E2C9F}"/>
                </a:ext>
              </a:extLst>
            </p:cNvPr>
            <p:cNvSpPr/>
            <p:nvPr/>
          </p:nvSpPr>
          <p:spPr>
            <a:xfrm>
              <a:off x="7283195" y="1993392"/>
              <a:ext cx="1695069" cy="245173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5" name="object 56">
              <a:extLst>
                <a:ext uri="{FF2B5EF4-FFF2-40B4-BE49-F238E27FC236}">
                  <a16:creationId xmlns:a16="http://schemas.microsoft.com/office/drawing/2014/main" id="{51B5C866-CA88-7DC7-AECA-9D346AE976C5}"/>
                </a:ext>
              </a:extLst>
            </p:cNvPr>
            <p:cNvSpPr/>
            <p:nvPr/>
          </p:nvSpPr>
          <p:spPr>
            <a:xfrm>
              <a:off x="7268908" y="1979104"/>
              <a:ext cx="1724025" cy="2480309"/>
            </a:xfrm>
            <a:custGeom>
              <a:avLst/>
              <a:gdLst/>
              <a:ahLst/>
              <a:cxnLst/>
              <a:rect l="l" t="t" r="r" b="b"/>
              <a:pathLst>
                <a:path w="2298700" h="3307079">
                  <a:moveTo>
                    <a:pt x="0" y="3307079"/>
                  </a:moveTo>
                  <a:lnTo>
                    <a:pt x="2298192" y="3307079"/>
                  </a:lnTo>
                  <a:lnTo>
                    <a:pt x="2298192" y="0"/>
                  </a:lnTo>
                  <a:lnTo>
                    <a:pt x="0" y="0"/>
                  </a:lnTo>
                  <a:lnTo>
                    <a:pt x="0" y="330707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pic>
        <p:nvPicPr>
          <p:cNvPr id="9" name="Picture 8" descr="A picture containing text, computer, indoor, desk&#10;&#10;Description automatically generated">
            <a:extLst>
              <a:ext uri="{FF2B5EF4-FFF2-40B4-BE49-F238E27FC236}">
                <a16:creationId xmlns:a16="http://schemas.microsoft.com/office/drawing/2014/main" id="{5ACED142-01EB-684D-3EBD-10CF77CF53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444580"/>
            <a:ext cx="3048000" cy="2286000"/>
          </a:xfrm>
          <a:prstGeom prst="rect">
            <a:avLst/>
          </a:prstGeom>
        </p:spPr>
      </p:pic>
      <p:graphicFrame>
        <p:nvGraphicFramePr>
          <p:cNvPr id="26" name="TextBox 5">
            <a:extLst>
              <a:ext uri="{FF2B5EF4-FFF2-40B4-BE49-F238E27FC236}">
                <a16:creationId xmlns:a16="http://schemas.microsoft.com/office/drawing/2014/main" id="{A14B3FDF-1031-62DD-2DFE-077E4643DABA}"/>
              </a:ext>
            </a:extLst>
          </p:cNvPr>
          <p:cNvGraphicFramePr/>
          <p:nvPr/>
        </p:nvGraphicFramePr>
        <p:xfrm>
          <a:off x="472743" y="1015122"/>
          <a:ext cx="8096913" cy="3409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6044113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C7F4F9B-D377-56E1-ADFA-0B28C698E7A0}"/>
              </a:ext>
            </a:extLst>
          </p:cNvPr>
          <p:cNvGrpSpPr/>
          <p:nvPr/>
        </p:nvGrpSpPr>
        <p:grpSpPr>
          <a:xfrm>
            <a:off x="5438457" y="2488259"/>
            <a:ext cx="1662487" cy="555741"/>
            <a:chOff x="5386781" y="2445785"/>
            <a:chExt cx="1662487" cy="555741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EB0E297-BA89-0536-64B4-A5A6910EEF1C}"/>
                </a:ext>
              </a:extLst>
            </p:cNvPr>
            <p:cNvGrpSpPr/>
            <p:nvPr/>
          </p:nvGrpSpPr>
          <p:grpSpPr>
            <a:xfrm>
              <a:off x="5402021" y="2461981"/>
              <a:ext cx="1647247" cy="539545"/>
              <a:chOff x="5514791" y="2648376"/>
              <a:chExt cx="1647247" cy="539545"/>
            </a:xfrm>
          </p:grpSpPr>
          <p:sp>
            <p:nvSpPr>
              <p:cNvPr id="23" name="object 23"/>
              <p:cNvSpPr/>
              <p:nvPr/>
            </p:nvSpPr>
            <p:spPr>
              <a:xfrm>
                <a:off x="5533263" y="2694050"/>
                <a:ext cx="1628775" cy="493871"/>
              </a:xfrm>
              <a:custGeom>
                <a:avLst/>
                <a:gdLst/>
                <a:ahLst/>
                <a:cxnLst/>
                <a:rect l="l" t="t" r="r" b="b"/>
                <a:pathLst>
                  <a:path w="2171700" h="658494">
                    <a:moveTo>
                      <a:pt x="2171700" y="0"/>
                    </a:moveTo>
                    <a:lnTo>
                      <a:pt x="0" y="0"/>
                    </a:lnTo>
                    <a:lnTo>
                      <a:pt x="0" y="658367"/>
                    </a:lnTo>
                    <a:lnTo>
                      <a:pt x="2171700" y="658367"/>
                    </a:lnTo>
                    <a:lnTo>
                      <a:pt x="21717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5514791" y="2648376"/>
                <a:ext cx="1628775" cy="493871"/>
              </a:xfrm>
              <a:custGeom>
                <a:avLst/>
                <a:gdLst/>
                <a:ahLst/>
                <a:cxnLst/>
                <a:rect l="l" t="t" r="r" b="b"/>
                <a:pathLst>
                  <a:path w="2171700" h="658494">
                    <a:moveTo>
                      <a:pt x="0" y="658367"/>
                    </a:moveTo>
                    <a:lnTo>
                      <a:pt x="2171700" y="658367"/>
                    </a:lnTo>
                    <a:lnTo>
                      <a:pt x="2171700" y="0"/>
                    </a:lnTo>
                    <a:lnTo>
                      <a:pt x="0" y="0"/>
                    </a:lnTo>
                    <a:lnTo>
                      <a:pt x="0" y="658367"/>
                    </a:lnTo>
                    <a:close/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</p:grpSp>
        <p:sp>
          <p:nvSpPr>
            <p:cNvPr id="25" name="object 25"/>
            <p:cNvSpPr txBox="1"/>
            <p:nvPr/>
          </p:nvSpPr>
          <p:spPr>
            <a:xfrm>
              <a:off x="5386781" y="2445785"/>
              <a:ext cx="1628775" cy="492122"/>
            </a:xfrm>
            <a:prstGeom prst="rect">
              <a:avLst/>
            </a:prstGeom>
          </p:spPr>
          <p:txBody>
            <a:bodyPr vert="horz" wrap="square" lIns="0" tIns="58103" rIns="0" bIns="0" rtlCol="0">
              <a:spAutoFit/>
            </a:bodyPr>
            <a:lstStyle/>
            <a:p>
              <a:pPr marL="80010" marR="74295" indent="156209">
                <a:spcBef>
                  <a:spcPts val="458"/>
                </a:spcBef>
              </a:pPr>
              <a:r>
                <a:rPr lang="en-US" sz="1200" spc="-8" dirty="0">
                  <a:latin typeface="Trebuchet MS"/>
                  <a:cs typeface="Trebuchet MS"/>
                </a:rPr>
                <a:t>Bench and Kilo </a:t>
              </a:r>
            </a:p>
            <a:p>
              <a:pPr marL="80010" marR="74295" indent="156209">
                <a:spcBef>
                  <a:spcPts val="458"/>
                </a:spcBef>
              </a:pPr>
              <a:r>
                <a:rPr sz="1200" spc="-8" dirty="0">
                  <a:latin typeface="Trebuchet MS"/>
                  <a:cs typeface="Trebuchet MS"/>
                </a:rPr>
                <a:t> </a:t>
              </a:r>
              <a:r>
                <a:rPr lang="en-US" sz="1200" spc="-34" dirty="0">
                  <a:latin typeface="Trebuchet MS"/>
                  <a:cs typeface="Trebuchet MS"/>
                </a:rPr>
                <a:t>0.5</a:t>
              </a:r>
              <a:r>
                <a:rPr sz="1200" spc="-34" dirty="0">
                  <a:latin typeface="Trebuchet MS"/>
                  <a:cs typeface="Trebuchet MS"/>
                </a:rPr>
                <a:t> to 10 </a:t>
              </a:r>
              <a:r>
                <a:rPr sz="1200" spc="-23" dirty="0">
                  <a:latin typeface="Trebuchet MS"/>
                  <a:cs typeface="Trebuchet MS"/>
                </a:rPr>
                <a:t>L</a:t>
              </a:r>
              <a:r>
                <a:rPr sz="1200" spc="-146" dirty="0">
                  <a:latin typeface="Trebuchet MS"/>
                  <a:cs typeface="Trebuchet MS"/>
                </a:rPr>
                <a:t> </a:t>
              </a:r>
              <a:r>
                <a:rPr sz="1200" spc="-45" dirty="0">
                  <a:latin typeface="Trebuchet MS"/>
                  <a:cs typeface="Trebuchet MS"/>
                </a:rPr>
                <a:t>Reactors</a:t>
              </a:r>
              <a:endParaRPr sz="1200" dirty="0">
                <a:latin typeface="Trebuchet MS"/>
                <a:cs typeface="Trebuchet MS"/>
              </a:endParaRPr>
            </a:p>
          </p:txBody>
        </p:sp>
      </p:grpSp>
      <p:sp>
        <p:nvSpPr>
          <p:cNvPr id="36" name="object 36"/>
          <p:cNvSpPr/>
          <p:nvPr/>
        </p:nvSpPr>
        <p:spPr>
          <a:xfrm>
            <a:off x="4807134" y="2722816"/>
            <a:ext cx="648176" cy="57150"/>
          </a:xfrm>
          <a:custGeom>
            <a:avLst/>
            <a:gdLst/>
            <a:ahLst/>
            <a:cxnLst/>
            <a:rect l="l" t="t" r="r" b="b"/>
            <a:pathLst>
              <a:path w="864234" h="76200">
                <a:moveTo>
                  <a:pt x="787526" y="0"/>
                </a:moveTo>
                <a:lnTo>
                  <a:pt x="787526" y="76200"/>
                </a:lnTo>
                <a:lnTo>
                  <a:pt x="851026" y="44450"/>
                </a:lnTo>
                <a:lnTo>
                  <a:pt x="800226" y="44450"/>
                </a:lnTo>
                <a:lnTo>
                  <a:pt x="800226" y="31750"/>
                </a:lnTo>
                <a:lnTo>
                  <a:pt x="851026" y="31750"/>
                </a:lnTo>
                <a:lnTo>
                  <a:pt x="787526" y="0"/>
                </a:lnTo>
                <a:close/>
              </a:path>
              <a:path w="864234" h="76200">
                <a:moveTo>
                  <a:pt x="787526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787526" y="44450"/>
                </a:lnTo>
                <a:lnTo>
                  <a:pt x="787526" y="31750"/>
                </a:lnTo>
                <a:close/>
              </a:path>
              <a:path w="864234" h="76200">
                <a:moveTo>
                  <a:pt x="851026" y="31750"/>
                </a:moveTo>
                <a:lnTo>
                  <a:pt x="800226" y="31750"/>
                </a:lnTo>
                <a:lnTo>
                  <a:pt x="800226" y="44450"/>
                </a:lnTo>
                <a:lnTo>
                  <a:pt x="851026" y="44450"/>
                </a:lnTo>
                <a:lnTo>
                  <a:pt x="863726" y="38100"/>
                </a:lnTo>
                <a:lnTo>
                  <a:pt x="851026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5DA3655-DA41-2F5F-4FA3-92F918C1D24A}"/>
              </a:ext>
            </a:extLst>
          </p:cNvPr>
          <p:cNvGrpSpPr/>
          <p:nvPr/>
        </p:nvGrpSpPr>
        <p:grpSpPr>
          <a:xfrm>
            <a:off x="5481059" y="3900467"/>
            <a:ext cx="1609725" cy="493871"/>
            <a:chOff x="5552694" y="4069080"/>
            <a:chExt cx="1609725" cy="493871"/>
          </a:xfrm>
        </p:grpSpPr>
        <p:sp>
          <p:nvSpPr>
            <p:cNvPr id="28" name="object 28"/>
            <p:cNvSpPr/>
            <p:nvPr/>
          </p:nvSpPr>
          <p:spPr>
            <a:xfrm>
              <a:off x="5552694" y="4069080"/>
              <a:ext cx="1609725" cy="493871"/>
            </a:xfrm>
            <a:custGeom>
              <a:avLst/>
              <a:gdLst/>
              <a:ahLst/>
              <a:cxnLst/>
              <a:rect l="l" t="t" r="r" b="b"/>
              <a:pathLst>
                <a:path w="2146300" h="658495">
                  <a:moveTo>
                    <a:pt x="0" y="658368"/>
                  </a:moveTo>
                  <a:lnTo>
                    <a:pt x="2145792" y="658368"/>
                  </a:lnTo>
                  <a:lnTo>
                    <a:pt x="2145792" y="0"/>
                  </a:lnTo>
                  <a:lnTo>
                    <a:pt x="0" y="0"/>
                  </a:lnTo>
                  <a:lnTo>
                    <a:pt x="0" y="658368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5651277" y="4118801"/>
              <a:ext cx="1413034" cy="378469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15716" algn="ctr">
                <a:spcBef>
                  <a:spcPts val="71"/>
                </a:spcBef>
              </a:pPr>
              <a:r>
                <a:rPr sz="1200" spc="-38" dirty="0">
                  <a:latin typeface="Trebuchet MS"/>
                  <a:cs typeface="Trebuchet MS"/>
                </a:rPr>
                <a:t>CFL,</a:t>
              </a:r>
              <a:r>
                <a:rPr sz="1200" spc="-139" dirty="0">
                  <a:latin typeface="Trebuchet MS"/>
                  <a:cs typeface="Trebuchet MS"/>
                </a:rPr>
                <a:t> </a:t>
              </a:r>
              <a:r>
                <a:rPr sz="1200" spc="-64" dirty="0">
                  <a:latin typeface="Trebuchet MS"/>
                  <a:cs typeface="Trebuchet MS"/>
                </a:rPr>
                <a:t>Incubators,</a:t>
              </a:r>
              <a:endParaRPr sz="1200" dirty="0">
                <a:latin typeface="Trebuchet MS"/>
                <a:cs typeface="Trebuchet MS"/>
              </a:endParaRPr>
            </a:p>
            <a:p>
              <a:pPr algn="ctr">
                <a:lnSpc>
                  <a:spcPct val="100000"/>
                </a:lnSpc>
              </a:pPr>
              <a:r>
                <a:rPr sz="1200" spc="-71" dirty="0">
                  <a:latin typeface="Trebuchet MS"/>
                  <a:cs typeface="Trebuchet MS"/>
                </a:rPr>
                <a:t>Refrigerator,</a:t>
              </a:r>
              <a:r>
                <a:rPr sz="1200" spc="-281" dirty="0">
                  <a:latin typeface="Trebuchet MS"/>
                  <a:cs typeface="Trebuchet MS"/>
                </a:rPr>
                <a:t> </a:t>
              </a:r>
              <a:r>
                <a:rPr sz="1200" spc="-60" dirty="0">
                  <a:latin typeface="Trebuchet MS"/>
                  <a:cs typeface="Trebuchet MS"/>
                </a:rPr>
                <a:t>Autoclave</a:t>
              </a:r>
              <a:endParaRPr sz="1200" dirty="0">
                <a:latin typeface="Trebuchet MS"/>
                <a:cs typeface="Trebuchet MS"/>
              </a:endParaRPr>
            </a:p>
          </p:txBody>
        </p:sp>
      </p:grpSp>
      <p:sp>
        <p:nvSpPr>
          <p:cNvPr id="39" name="object 39"/>
          <p:cNvSpPr/>
          <p:nvPr/>
        </p:nvSpPr>
        <p:spPr>
          <a:xfrm>
            <a:off x="4803540" y="4115418"/>
            <a:ext cx="666750" cy="57150"/>
          </a:xfrm>
          <a:custGeom>
            <a:avLst/>
            <a:gdLst/>
            <a:ahLst/>
            <a:cxnLst/>
            <a:rect l="l" t="t" r="r" b="b"/>
            <a:pathLst>
              <a:path w="889000" h="76200">
                <a:moveTo>
                  <a:pt x="876449" y="31623"/>
                </a:moveTo>
                <a:lnTo>
                  <a:pt x="825373" y="31623"/>
                </a:lnTo>
                <a:lnTo>
                  <a:pt x="825500" y="44323"/>
                </a:lnTo>
                <a:lnTo>
                  <a:pt x="812746" y="44358"/>
                </a:lnTo>
                <a:lnTo>
                  <a:pt x="812800" y="76200"/>
                </a:lnTo>
                <a:lnTo>
                  <a:pt x="889000" y="37846"/>
                </a:lnTo>
                <a:lnTo>
                  <a:pt x="876449" y="31623"/>
                </a:lnTo>
                <a:close/>
              </a:path>
              <a:path w="889000" h="76200">
                <a:moveTo>
                  <a:pt x="812725" y="31658"/>
                </a:moveTo>
                <a:lnTo>
                  <a:pt x="0" y="33909"/>
                </a:lnTo>
                <a:lnTo>
                  <a:pt x="0" y="46609"/>
                </a:lnTo>
                <a:lnTo>
                  <a:pt x="812746" y="44358"/>
                </a:lnTo>
                <a:lnTo>
                  <a:pt x="812725" y="31658"/>
                </a:lnTo>
                <a:close/>
              </a:path>
              <a:path w="889000" h="76200">
                <a:moveTo>
                  <a:pt x="825373" y="31623"/>
                </a:moveTo>
                <a:lnTo>
                  <a:pt x="812725" y="31658"/>
                </a:lnTo>
                <a:lnTo>
                  <a:pt x="812746" y="44358"/>
                </a:lnTo>
                <a:lnTo>
                  <a:pt x="825500" y="44323"/>
                </a:lnTo>
                <a:lnTo>
                  <a:pt x="825373" y="31623"/>
                </a:lnTo>
                <a:close/>
              </a:path>
              <a:path w="889000" h="76200">
                <a:moveTo>
                  <a:pt x="812673" y="0"/>
                </a:moveTo>
                <a:lnTo>
                  <a:pt x="812725" y="31658"/>
                </a:lnTo>
                <a:lnTo>
                  <a:pt x="876449" y="31623"/>
                </a:lnTo>
                <a:lnTo>
                  <a:pt x="812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2E96A65-2642-15A8-3451-0AC6CB08046F}"/>
              </a:ext>
            </a:extLst>
          </p:cNvPr>
          <p:cNvGrpSpPr/>
          <p:nvPr/>
        </p:nvGrpSpPr>
        <p:grpSpPr>
          <a:xfrm>
            <a:off x="5453697" y="1894988"/>
            <a:ext cx="1589469" cy="489553"/>
            <a:chOff x="5572759" y="2077720"/>
            <a:chExt cx="1589469" cy="489553"/>
          </a:xfrm>
        </p:grpSpPr>
        <p:sp>
          <p:nvSpPr>
            <p:cNvPr id="31" name="object 31"/>
            <p:cNvSpPr/>
            <p:nvPr/>
          </p:nvSpPr>
          <p:spPr>
            <a:xfrm>
              <a:off x="5572759" y="2077720"/>
              <a:ext cx="1589469" cy="489553"/>
            </a:xfrm>
            <a:custGeom>
              <a:avLst/>
              <a:gdLst/>
              <a:ahLst/>
              <a:cxnLst/>
              <a:rect l="l" t="t" r="r" b="b"/>
              <a:pathLst>
                <a:path w="2193290" h="658494">
                  <a:moveTo>
                    <a:pt x="0" y="658368"/>
                  </a:moveTo>
                  <a:lnTo>
                    <a:pt x="2193036" y="658368"/>
                  </a:lnTo>
                  <a:lnTo>
                    <a:pt x="2193036" y="0"/>
                  </a:lnTo>
                  <a:lnTo>
                    <a:pt x="0" y="0"/>
                  </a:lnTo>
                  <a:lnTo>
                    <a:pt x="0" y="658368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40" name="object 40"/>
            <p:cNvSpPr txBox="1"/>
            <p:nvPr/>
          </p:nvSpPr>
          <p:spPr>
            <a:xfrm>
              <a:off x="5884449" y="2213800"/>
              <a:ext cx="912019" cy="193803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sz="1200" spc="-4" dirty="0">
                  <a:latin typeface="Trebuchet MS"/>
                  <a:cs typeface="Trebuchet MS"/>
                </a:rPr>
                <a:t>HPLC,</a:t>
              </a:r>
              <a:r>
                <a:rPr sz="1200" spc="-161" dirty="0">
                  <a:latin typeface="Trebuchet MS"/>
                  <a:cs typeface="Trebuchet MS"/>
                </a:rPr>
                <a:t> </a:t>
              </a:r>
              <a:r>
                <a:rPr sz="1200" spc="11" dirty="0">
                  <a:latin typeface="Trebuchet MS"/>
                  <a:cs typeface="Trebuchet MS"/>
                </a:rPr>
                <a:t>GC,</a:t>
              </a:r>
              <a:r>
                <a:rPr sz="1200" spc="-158" dirty="0">
                  <a:latin typeface="Trebuchet MS"/>
                  <a:cs typeface="Trebuchet MS"/>
                </a:rPr>
                <a:t> </a:t>
              </a:r>
              <a:r>
                <a:rPr sz="1200" spc="11" dirty="0">
                  <a:latin typeface="Trebuchet MS"/>
                  <a:cs typeface="Trebuchet MS"/>
                </a:rPr>
                <a:t>KF</a:t>
              </a:r>
              <a:endParaRPr sz="1200" dirty="0">
                <a:latin typeface="Trebuchet MS"/>
                <a:cs typeface="Trebuchet MS"/>
              </a:endParaRPr>
            </a:p>
          </p:txBody>
        </p:sp>
      </p:grpSp>
      <p:sp>
        <p:nvSpPr>
          <p:cNvPr id="41" name="object 41"/>
          <p:cNvSpPr/>
          <p:nvPr/>
        </p:nvSpPr>
        <p:spPr>
          <a:xfrm>
            <a:off x="4812031" y="2106475"/>
            <a:ext cx="623888" cy="57150"/>
          </a:xfrm>
          <a:custGeom>
            <a:avLst/>
            <a:gdLst/>
            <a:ahLst/>
            <a:cxnLst/>
            <a:rect l="l" t="t" r="r" b="b"/>
            <a:pathLst>
              <a:path w="831850" h="76200">
                <a:moveTo>
                  <a:pt x="755141" y="44447"/>
                </a:moveTo>
                <a:lnTo>
                  <a:pt x="755141" y="76200"/>
                </a:lnTo>
                <a:lnTo>
                  <a:pt x="818641" y="44450"/>
                </a:lnTo>
                <a:lnTo>
                  <a:pt x="755141" y="44447"/>
                </a:lnTo>
                <a:close/>
              </a:path>
              <a:path w="831850" h="76200">
                <a:moveTo>
                  <a:pt x="755141" y="31747"/>
                </a:moveTo>
                <a:lnTo>
                  <a:pt x="755141" y="44447"/>
                </a:lnTo>
                <a:lnTo>
                  <a:pt x="767841" y="44450"/>
                </a:lnTo>
                <a:lnTo>
                  <a:pt x="767841" y="31750"/>
                </a:lnTo>
                <a:lnTo>
                  <a:pt x="755141" y="31747"/>
                </a:lnTo>
                <a:close/>
              </a:path>
              <a:path w="831850" h="76200">
                <a:moveTo>
                  <a:pt x="755141" y="0"/>
                </a:moveTo>
                <a:lnTo>
                  <a:pt x="755141" y="31747"/>
                </a:lnTo>
                <a:lnTo>
                  <a:pt x="767841" y="31750"/>
                </a:lnTo>
                <a:lnTo>
                  <a:pt x="767841" y="44450"/>
                </a:lnTo>
                <a:lnTo>
                  <a:pt x="818646" y="44447"/>
                </a:lnTo>
                <a:lnTo>
                  <a:pt x="831341" y="38100"/>
                </a:lnTo>
                <a:lnTo>
                  <a:pt x="755141" y="0"/>
                </a:lnTo>
                <a:close/>
              </a:path>
              <a:path w="831850" h="76200">
                <a:moveTo>
                  <a:pt x="0" y="31623"/>
                </a:moveTo>
                <a:lnTo>
                  <a:pt x="0" y="44323"/>
                </a:lnTo>
                <a:lnTo>
                  <a:pt x="755141" y="44447"/>
                </a:lnTo>
                <a:lnTo>
                  <a:pt x="755141" y="31747"/>
                </a:lnTo>
                <a:lnTo>
                  <a:pt x="0" y="31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7B7BD70F-B91E-7B98-0BE1-48FCE5261697}"/>
              </a:ext>
            </a:extLst>
          </p:cNvPr>
          <p:cNvGrpSpPr/>
          <p:nvPr/>
        </p:nvGrpSpPr>
        <p:grpSpPr>
          <a:xfrm>
            <a:off x="5447982" y="3216642"/>
            <a:ext cx="1634490" cy="495300"/>
            <a:chOff x="5527548" y="3380994"/>
            <a:chExt cx="1634490" cy="495300"/>
          </a:xfrm>
        </p:grpSpPr>
        <p:sp>
          <p:nvSpPr>
            <p:cNvPr id="34" name="object 34"/>
            <p:cNvSpPr/>
            <p:nvPr/>
          </p:nvSpPr>
          <p:spPr>
            <a:xfrm>
              <a:off x="5527548" y="3380994"/>
              <a:ext cx="1634490" cy="495300"/>
            </a:xfrm>
            <a:custGeom>
              <a:avLst/>
              <a:gdLst/>
              <a:ahLst/>
              <a:cxnLst/>
              <a:rect l="l" t="t" r="r" b="b"/>
              <a:pathLst>
                <a:path w="2179320" h="660400">
                  <a:moveTo>
                    <a:pt x="0" y="659892"/>
                  </a:moveTo>
                  <a:lnTo>
                    <a:pt x="2179320" y="659892"/>
                  </a:lnTo>
                  <a:lnTo>
                    <a:pt x="2179320" y="0"/>
                  </a:lnTo>
                  <a:lnTo>
                    <a:pt x="0" y="0"/>
                  </a:lnTo>
                  <a:lnTo>
                    <a:pt x="0" y="65989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42" name="object 42"/>
            <p:cNvSpPr txBox="1"/>
            <p:nvPr/>
          </p:nvSpPr>
          <p:spPr>
            <a:xfrm>
              <a:off x="5651277" y="3501242"/>
              <a:ext cx="1364933" cy="193803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algn="ctr">
                <a:spcBef>
                  <a:spcPts val="71"/>
                </a:spcBef>
              </a:pPr>
              <a:r>
                <a:rPr sz="1200" dirty="0">
                  <a:latin typeface="Trebuchet MS"/>
                  <a:cs typeface="Trebuchet MS"/>
                </a:rPr>
                <a:t>HPLC,GC, </a:t>
              </a:r>
              <a:r>
                <a:rPr sz="1200" spc="-45" dirty="0">
                  <a:latin typeface="Trebuchet MS"/>
                  <a:cs typeface="Trebuchet MS"/>
                </a:rPr>
                <a:t>PSA,</a:t>
              </a:r>
              <a:r>
                <a:rPr sz="1200" spc="-296" dirty="0">
                  <a:latin typeface="Trebuchet MS"/>
                  <a:cs typeface="Trebuchet MS"/>
                </a:rPr>
                <a:t> </a:t>
              </a:r>
              <a:r>
                <a:rPr sz="1200" spc="-26" dirty="0">
                  <a:latin typeface="Trebuchet MS"/>
                  <a:cs typeface="Trebuchet MS"/>
                </a:rPr>
                <a:t>FTIR-</a:t>
              </a:r>
              <a:endParaRPr sz="1200" dirty="0">
                <a:latin typeface="Trebuchet MS"/>
                <a:cs typeface="Trebuchet MS"/>
              </a:endParaRPr>
            </a:p>
          </p:txBody>
        </p:sp>
      </p:grpSp>
      <p:sp>
        <p:nvSpPr>
          <p:cNvPr id="43" name="object 43"/>
          <p:cNvSpPr/>
          <p:nvPr/>
        </p:nvSpPr>
        <p:spPr>
          <a:xfrm>
            <a:off x="4815282" y="3416716"/>
            <a:ext cx="641985" cy="57150"/>
          </a:xfrm>
          <a:custGeom>
            <a:avLst/>
            <a:gdLst/>
            <a:ahLst/>
            <a:cxnLst/>
            <a:rect l="l" t="t" r="r" b="b"/>
            <a:pathLst>
              <a:path w="855979" h="76200">
                <a:moveTo>
                  <a:pt x="843365" y="31750"/>
                </a:moveTo>
                <a:lnTo>
                  <a:pt x="792352" y="31750"/>
                </a:lnTo>
                <a:lnTo>
                  <a:pt x="792352" y="44450"/>
                </a:lnTo>
                <a:lnTo>
                  <a:pt x="779727" y="44468"/>
                </a:lnTo>
                <a:lnTo>
                  <a:pt x="779779" y="76200"/>
                </a:lnTo>
                <a:lnTo>
                  <a:pt x="855852" y="37973"/>
                </a:lnTo>
                <a:lnTo>
                  <a:pt x="843365" y="31750"/>
                </a:lnTo>
                <a:close/>
              </a:path>
              <a:path w="855979" h="76200">
                <a:moveTo>
                  <a:pt x="779705" y="31768"/>
                </a:moveTo>
                <a:lnTo>
                  <a:pt x="0" y="32893"/>
                </a:lnTo>
                <a:lnTo>
                  <a:pt x="0" y="45593"/>
                </a:lnTo>
                <a:lnTo>
                  <a:pt x="779727" y="44468"/>
                </a:lnTo>
                <a:lnTo>
                  <a:pt x="779705" y="31768"/>
                </a:lnTo>
                <a:close/>
              </a:path>
              <a:path w="855979" h="76200">
                <a:moveTo>
                  <a:pt x="792352" y="31750"/>
                </a:moveTo>
                <a:lnTo>
                  <a:pt x="779705" y="31768"/>
                </a:lnTo>
                <a:lnTo>
                  <a:pt x="779727" y="44468"/>
                </a:lnTo>
                <a:lnTo>
                  <a:pt x="792352" y="44450"/>
                </a:lnTo>
                <a:lnTo>
                  <a:pt x="792352" y="31750"/>
                </a:lnTo>
                <a:close/>
              </a:path>
              <a:path w="855979" h="76200">
                <a:moveTo>
                  <a:pt x="779652" y="0"/>
                </a:moveTo>
                <a:lnTo>
                  <a:pt x="779705" y="31768"/>
                </a:lnTo>
                <a:lnTo>
                  <a:pt x="843365" y="31750"/>
                </a:lnTo>
                <a:lnTo>
                  <a:pt x="7796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06D9BF7-A1FB-AE19-0C24-F36ACE0DBAE8}"/>
              </a:ext>
            </a:extLst>
          </p:cNvPr>
          <p:cNvGrpSpPr/>
          <p:nvPr/>
        </p:nvGrpSpPr>
        <p:grpSpPr>
          <a:xfrm>
            <a:off x="3599022" y="2517631"/>
            <a:ext cx="1213009" cy="493871"/>
            <a:chOff x="3672459" y="2694050"/>
            <a:chExt cx="1213009" cy="493871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E6AEE1C-F112-C48C-4158-C9C106C95449}"/>
                </a:ext>
              </a:extLst>
            </p:cNvPr>
            <p:cNvGrpSpPr/>
            <p:nvPr/>
          </p:nvGrpSpPr>
          <p:grpSpPr>
            <a:xfrm>
              <a:off x="3672459" y="2694050"/>
              <a:ext cx="1213009" cy="493871"/>
              <a:chOff x="3672459" y="2694050"/>
              <a:chExt cx="1213009" cy="493871"/>
            </a:xfrm>
          </p:grpSpPr>
          <p:sp>
            <p:nvSpPr>
              <p:cNvPr id="7" name="object 7"/>
              <p:cNvSpPr/>
              <p:nvPr/>
            </p:nvSpPr>
            <p:spPr>
              <a:xfrm>
                <a:off x="3672459" y="2694050"/>
                <a:ext cx="1213009" cy="493871"/>
              </a:xfrm>
              <a:custGeom>
                <a:avLst/>
                <a:gdLst/>
                <a:ahLst/>
                <a:cxnLst/>
                <a:rect l="l" t="t" r="r" b="b"/>
                <a:pathLst>
                  <a:path w="1617345" h="658494">
                    <a:moveTo>
                      <a:pt x="1616964" y="0"/>
                    </a:moveTo>
                    <a:lnTo>
                      <a:pt x="0" y="0"/>
                    </a:lnTo>
                    <a:lnTo>
                      <a:pt x="0" y="658367"/>
                    </a:lnTo>
                    <a:lnTo>
                      <a:pt x="1616964" y="658367"/>
                    </a:lnTo>
                    <a:lnTo>
                      <a:pt x="1616964" y="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3672459" y="2694050"/>
                <a:ext cx="1213009" cy="493871"/>
              </a:xfrm>
              <a:custGeom>
                <a:avLst/>
                <a:gdLst/>
                <a:ahLst/>
                <a:cxnLst/>
                <a:rect l="l" t="t" r="r" b="b"/>
                <a:pathLst>
                  <a:path w="1617345" h="658494">
                    <a:moveTo>
                      <a:pt x="0" y="658367"/>
                    </a:moveTo>
                    <a:lnTo>
                      <a:pt x="1616964" y="658367"/>
                    </a:lnTo>
                    <a:lnTo>
                      <a:pt x="1616964" y="0"/>
                    </a:lnTo>
                    <a:lnTo>
                      <a:pt x="0" y="0"/>
                    </a:lnTo>
                    <a:lnTo>
                      <a:pt x="0" y="658367"/>
                    </a:lnTo>
                    <a:close/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</p:grpSp>
        <p:sp>
          <p:nvSpPr>
            <p:cNvPr id="9" name="object 9"/>
            <p:cNvSpPr txBox="1"/>
            <p:nvPr/>
          </p:nvSpPr>
          <p:spPr>
            <a:xfrm>
              <a:off x="3672459" y="2694051"/>
              <a:ext cx="1213009" cy="41277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wrap="square" lIns="0" tIns="78581" rIns="0" bIns="0" rtlCol="0">
              <a:spAutoFit/>
            </a:bodyPr>
            <a:lstStyle/>
            <a:p>
              <a:pPr marL="190024" marR="184309" indent="3334">
                <a:lnSpc>
                  <a:spcPts val="1298"/>
                </a:lnSpc>
                <a:spcBef>
                  <a:spcPts val="619"/>
                </a:spcBef>
              </a:pPr>
              <a:r>
                <a:rPr sz="1200" spc="-49" dirty="0">
                  <a:latin typeface="Trebuchet MS"/>
                  <a:cs typeface="Trebuchet MS"/>
                </a:rPr>
                <a:t>R&amp;D,</a:t>
              </a:r>
              <a:r>
                <a:rPr sz="1200" spc="-199" dirty="0">
                  <a:latin typeface="Trebuchet MS"/>
                  <a:cs typeface="Trebuchet MS"/>
                </a:rPr>
                <a:t> </a:t>
              </a:r>
              <a:r>
                <a:rPr sz="1200" spc="-38" dirty="0">
                  <a:latin typeface="Trebuchet MS"/>
                  <a:cs typeface="Trebuchet MS"/>
                </a:rPr>
                <a:t>Process  </a:t>
              </a:r>
              <a:r>
                <a:rPr sz="1200" spc="41" dirty="0">
                  <a:latin typeface="Trebuchet MS"/>
                  <a:cs typeface="Trebuchet MS"/>
                </a:rPr>
                <a:t>D</a:t>
              </a:r>
              <a:r>
                <a:rPr sz="1200" spc="23" dirty="0">
                  <a:latin typeface="Trebuchet MS"/>
                  <a:cs typeface="Trebuchet MS"/>
                </a:rPr>
                <a:t>e</a:t>
              </a:r>
              <a:r>
                <a:rPr sz="1200" spc="-94" dirty="0">
                  <a:latin typeface="Trebuchet MS"/>
                  <a:cs typeface="Trebuchet MS"/>
                </a:rPr>
                <a:t>v</a:t>
              </a:r>
              <a:r>
                <a:rPr sz="1200" spc="-53" dirty="0">
                  <a:latin typeface="Trebuchet MS"/>
                  <a:cs typeface="Trebuchet MS"/>
                </a:rPr>
                <a:t>elop</a:t>
              </a:r>
              <a:r>
                <a:rPr sz="1200" spc="-86" dirty="0">
                  <a:latin typeface="Trebuchet MS"/>
                  <a:cs typeface="Trebuchet MS"/>
                </a:rPr>
                <a:t>m</a:t>
              </a:r>
              <a:r>
                <a:rPr sz="1200" spc="-71" dirty="0">
                  <a:latin typeface="Trebuchet MS"/>
                  <a:cs typeface="Trebuchet MS"/>
                </a:rPr>
                <a:t>e</a:t>
              </a:r>
              <a:r>
                <a:rPr sz="1200" spc="-68" dirty="0">
                  <a:latin typeface="Trebuchet MS"/>
                  <a:cs typeface="Trebuchet MS"/>
                </a:rPr>
                <a:t>n</a:t>
              </a:r>
              <a:r>
                <a:rPr sz="1200" spc="-79" dirty="0">
                  <a:latin typeface="Trebuchet MS"/>
                  <a:cs typeface="Trebuchet MS"/>
                </a:rPr>
                <a:t>t</a:t>
              </a:r>
              <a:endParaRPr sz="1200" dirty="0">
                <a:latin typeface="Trebuchet MS"/>
                <a:cs typeface="Trebuchet M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4BABA1D-2E06-2530-FB7C-275F85158596}"/>
              </a:ext>
            </a:extLst>
          </p:cNvPr>
          <p:cNvGrpSpPr/>
          <p:nvPr/>
        </p:nvGrpSpPr>
        <p:grpSpPr>
          <a:xfrm>
            <a:off x="3590531" y="3187921"/>
            <a:ext cx="1213009" cy="495301"/>
            <a:chOff x="3672459" y="3382136"/>
            <a:chExt cx="1213009" cy="495301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7393872F-AC21-763C-7824-3CFB32EC1F33}"/>
                </a:ext>
              </a:extLst>
            </p:cNvPr>
            <p:cNvGrpSpPr/>
            <p:nvPr/>
          </p:nvGrpSpPr>
          <p:grpSpPr>
            <a:xfrm>
              <a:off x="3672459" y="3382137"/>
              <a:ext cx="1213009" cy="495300"/>
              <a:chOff x="3672459" y="3382137"/>
              <a:chExt cx="1213009" cy="495300"/>
            </a:xfrm>
            <a:grpFill/>
          </p:grpSpPr>
          <p:sp>
            <p:nvSpPr>
              <p:cNvPr id="11" name="object 11"/>
              <p:cNvSpPr/>
              <p:nvPr/>
            </p:nvSpPr>
            <p:spPr>
              <a:xfrm>
                <a:off x="3672459" y="3382137"/>
                <a:ext cx="1213009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1617345" h="660400">
                    <a:moveTo>
                      <a:pt x="1616964" y="0"/>
                    </a:moveTo>
                    <a:lnTo>
                      <a:pt x="0" y="0"/>
                    </a:lnTo>
                    <a:lnTo>
                      <a:pt x="0" y="659892"/>
                    </a:lnTo>
                    <a:lnTo>
                      <a:pt x="1616964" y="659892"/>
                    </a:lnTo>
                    <a:lnTo>
                      <a:pt x="161696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3672459" y="3382137"/>
                <a:ext cx="1213009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1617345" h="660400">
                    <a:moveTo>
                      <a:pt x="0" y="659892"/>
                    </a:moveTo>
                    <a:lnTo>
                      <a:pt x="1616964" y="659892"/>
                    </a:lnTo>
                    <a:lnTo>
                      <a:pt x="1616964" y="0"/>
                    </a:lnTo>
                    <a:lnTo>
                      <a:pt x="0" y="0"/>
                    </a:lnTo>
                    <a:lnTo>
                      <a:pt x="0" y="659892"/>
                    </a:lnTo>
                    <a:close/>
                  </a:path>
                </a:pathLst>
              </a:custGeom>
              <a:grpFill/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</p:grpSp>
        <p:sp>
          <p:nvSpPr>
            <p:cNvPr id="13" name="object 13"/>
            <p:cNvSpPr txBox="1"/>
            <p:nvPr/>
          </p:nvSpPr>
          <p:spPr>
            <a:xfrm>
              <a:off x="3672459" y="3382136"/>
              <a:ext cx="1213009" cy="428483"/>
            </a:xfrm>
            <a:prstGeom prst="rect">
              <a:avLst/>
            </a:prstGeom>
            <a:grpFill/>
          </p:spPr>
          <p:txBody>
            <a:bodyPr vert="horz" wrap="square" lIns="0" tIns="58579" rIns="0" bIns="0" rtlCol="0">
              <a:spAutoFit/>
            </a:bodyPr>
            <a:lstStyle/>
            <a:p>
              <a:pPr marL="367188" marR="62389" indent="-298609">
                <a:spcBef>
                  <a:spcPts val="461"/>
                </a:spcBef>
              </a:pPr>
              <a:r>
                <a:rPr sz="1200" spc="-86" dirty="0">
                  <a:latin typeface="Trebuchet MS"/>
                  <a:cs typeface="Trebuchet MS"/>
                </a:rPr>
                <a:t>Final </a:t>
              </a:r>
              <a:r>
                <a:rPr sz="1200" spc="-49" dirty="0">
                  <a:latin typeface="Trebuchet MS"/>
                  <a:cs typeface="Trebuchet MS"/>
                </a:rPr>
                <a:t>Product </a:t>
              </a:r>
              <a:r>
                <a:rPr sz="1200" spc="-79" dirty="0">
                  <a:latin typeface="Trebuchet MS"/>
                  <a:cs typeface="Trebuchet MS"/>
                </a:rPr>
                <a:t>and  </a:t>
              </a:r>
              <a:r>
                <a:rPr sz="1200" spc="-83" dirty="0">
                  <a:latin typeface="Trebuchet MS"/>
                  <a:cs typeface="Trebuchet MS"/>
                </a:rPr>
                <a:t>Stability</a:t>
              </a:r>
              <a:endParaRPr sz="1200" dirty="0">
                <a:latin typeface="Trebuchet MS"/>
                <a:cs typeface="Trebuchet M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4142E27-225F-7C2A-8293-F1D6264BD5F6}"/>
              </a:ext>
            </a:extLst>
          </p:cNvPr>
          <p:cNvGrpSpPr/>
          <p:nvPr/>
        </p:nvGrpSpPr>
        <p:grpSpPr>
          <a:xfrm>
            <a:off x="3544888" y="3848311"/>
            <a:ext cx="1262063" cy="530848"/>
            <a:chOff x="673499" y="4362296"/>
            <a:chExt cx="1262063" cy="530848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EB2EF87-A92C-5B57-5032-FCC55B828BC1}"/>
                </a:ext>
              </a:extLst>
            </p:cNvPr>
            <p:cNvGrpSpPr/>
            <p:nvPr/>
          </p:nvGrpSpPr>
          <p:grpSpPr>
            <a:xfrm>
              <a:off x="722553" y="4397844"/>
              <a:ext cx="1213009" cy="495300"/>
              <a:chOff x="3672459" y="4070224"/>
              <a:chExt cx="1213009" cy="495300"/>
            </a:xfrm>
            <a:grpFill/>
          </p:grpSpPr>
          <p:sp>
            <p:nvSpPr>
              <p:cNvPr id="15" name="object 15"/>
              <p:cNvSpPr/>
              <p:nvPr/>
            </p:nvSpPr>
            <p:spPr>
              <a:xfrm>
                <a:off x="3672459" y="4070224"/>
                <a:ext cx="1213009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1617345" h="660400">
                    <a:moveTo>
                      <a:pt x="1616964" y="0"/>
                    </a:moveTo>
                    <a:lnTo>
                      <a:pt x="0" y="0"/>
                    </a:lnTo>
                    <a:lnTo>
                      <a:pt x="0" y="659892"/>
                    </a:lnTo>
                    <a:lnTo>
                      <a:pt x="1616964" y="659892"/>
                    </a:lnTo>
                    <a:lnTo>
                      <a:pt x="161696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3672459" y="4070224"/>
                <a:ext cx="1213009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1617345" h="660400">
                    <a:moveTo>
                      <a:pt x="0" y="659892"/>
                    </a:moveTo>
                    <a:lnTo>
                      <a:pt x="1616964" y="659892"/>
                    </a:lnTo>
                    <a:lnTo>
                      <a:pt x="1616964" y="0"/>
                    </a:lnTo>
                    <a:lnTo>
                      <a:pt x="0" y="0"/>
                    </a:lnTo>
                    <a:lnTo>
                      <a:pt x="0" y="659892"/>
                    </a:lnTo>
                    <a:close/>
                  </a:path>
                </a:pathLst>
              </a:custGeom>
              <a:grpFill/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</p:grpSp>
        <p:sp>
          <p:nvSpPr>
            <p:cNvPr id="17" name="object 17"/>
            <p:cNvSpPr txBox="1"/>
            <p:nvPr/>
          </p:nvSpPr>
          <p:spPr>
            <a:xfrm>
              <a:off x="673499" y="4362296"/>
              <a:ext cx="1213009" cy="337111"/>
            </a:xfrm>
            <a:prstGeom prst="rect">
              <a:avLst/>
            </a:prstGeom>
            <a:grpFill/>
          </p:spPr>
          <p:txBody>
            <a:bodyPr vert="horz" wrap="square" lIns="0" tIns="150971" rIns="0" bIns="0" rtlCol="0">
              <a:spAutoFit/>
            </a:bodyPr>
            <a:lstStyle/>
            <a:p>
              <a:pPr marL="205264">
                <a:spcBef>
                  <a:spcPts val="1189"/>
                </a:spcBef>
              </a:pPr>
              <a:r>
                <a:rPr sz="1200" spc="-38" dirty="0">
                  <a:latin typeface="Trebuchet MS"/>
                  <a:cs typeface="Trebuchet MS"/>
                </a:rPr>
                <a:t>Microbiology</a:t>
              </a:r>
              <a:endParaRPr sz="1200" dirty="0">
                <a:latin typeface="Trebuchet MS"/>
                <a:cs typeface="Trebuchet MS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0A06F45-245E-C147-F6BB-04F91F68B915}"/>
              </a:ext>
            </a:extLst>
          </p:cNvPr>
          <p:cNvGrpSpPr/>
          <p:nvPr/>
        </p:nvGrpSpPr>
        <p:grpSpPr>
          <a:xfrm>
            <a:off x="3590531" y="1741040"/>
            <a:ext cx="1213010" cy="708660"/>
            <a:chOff x="1186842" y="1739239"/>
            <a:chExt cx="1213010" cy="70866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BA243D20-264C-F9F9-191D-5A95AB9100C9}"/>
                </a:ext>
              </a:extLst>
            </p:cNvPr>
            <p:cNvGrpSpPr/>
            <p:nvPr/>
          </p:nvGrpSpPr>
          <p:grpSpPr>
            <a:xfrm>
              <a:off x="1186843" y="1739239"/>
              <a:ext cx="1213009" cy="708660"/>
              <a:chOff x="3672459" y="1858519"/>
              <a:chExt cx="1213009" cy="708660"/>
            </a:xfrm>
          </p:grpSpPr>
          <p:sp>
            <p:nvSpPr>
              <p:cNvPr id="19" name="object 19"/>
              <p:cNvSpPr/>
              <p:nvPr/>
            </p:nvSpPr>
            <p:spPr>
              <a:xfrm>
                <a:off x="3672459" y="1858519"/>
                <a:ext cx="1213009" cy="708660"/>
              </a:xfrm>
              <a:custGeom>
                <a:avLst/>
                <a:gdLst/>
                <a:ahLst/>
                <a:cxnLst/>
                <a:rect l="l" t="t" r="r" b="b"/>
                <a:pathLst>
                  <a:path w="1617345" h="944880">
                    <a:moveTo>
                      <a:pt x="1616964" y="0"/>
                    </a:moveTo>
                    <a:lnTo>
                      <a:pt x="0" y="0"/>
                    </a:lnTo>
                    <a:lnTo>
                      <a:pt x="0" y="944879"/>
                    </a:lnTo>
                    <a:lnTo>
                      <a:pt x="1616964" y="944879"/>
                    </a:lnTo>
                    <a:lnTo>
                      <a:pt x="1616964" y="0"/>
                    </a:lnTo>
                    <a:close/>
                  </a:path>
                </a:pathLst>
              </a:custGeom>
              <a:solidFill>
                <a:srgbClr val="FCEBD2"/>
              </a:solidFill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3672459" y="1858519"/>
                <a:ext cx="1213009" cy="708660"/>
              </a:xfrm>
              <a:custGeom>
                <a:avLst/>
                <a:gdLst/>
                <a:ahLst/>
                <a:cxnLst/>
                <a:rect l="l" t="t" r="r" b="b"/>
                <a:pathLst>
                  <a:path w="1617345" h="944880">
                    <a:moveTo>
                      <a:pt x="0" y="944879"/>
                    </a:moveTo>
                    <a:lnTo>
                      <a:pt x="1616964" y="944879"/>
                    </a:lnTo>
                    <a:lnTo>
                      <a:pt x="1616964" y="0"/>
                    </a:lnTo>
                    <a:lnTo>
                      <a:pt x="0" y="0"/>
                    </a:lnTo>
                    <a:lnTo>
                      <a:pt x="0" y="944879"/>
                    </a:lnTo>
                    <a:close/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</p:grpSp>
        <p:sp>
          <p:nvSpPr>
            <p:cNvPr id="21" name="object 21"/>
            <p:cNvSpPr txBox="1"/>
            <p:nvPr/>
          </p:nvSpPr>
          <p:spPr>
            <a:xfrm>
              <a:off x="1186842" y="1759960"/>
              <a:ext cx="1213009" cy="68403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wrap="square" lIns="0" tIns="19050" rIns="0" bIns="0" rtlCol="0">
              <a:spAutoFit/>
            </a:bodyPr>
            <a:lstStyle/>
            <a:p>
              <a:pPr marL="72390" marR="67628" algn="ctr">
                <a:lnSpc>
                  <a:spcPct val="90100"/>
                </a:lnSpc>
                <a:spcBef>
                  <a:spcPts val="150"/>
                </a:spcBef>
              </a:pPr>
              <a:r>
                <a:rPr sz="1200" spc="-60" dirty="0">
                  <a:latin typeface="Trebuchet MS"/>
                  <a:cs typeface="Trebuchet MS"/>
                </a:rPr>
                <a:t>Raw </a:t>
              </a:r>
              <a:r>
                <a:rPr sz="1200" spc="-64" dirty="0">
                  <a:latin typeface="Trebuchet MS"/>
                  <a:cs typeface="Trebuchet MS"/>
                </a:rPr>
                <a:t>Material </a:t>
              </a:r>
              <a:r>
                <a:rPr sz="1200" spc="-79" dirty="0">
                  <a:latin typeface="Trebuchet MS"/>
                  <a:cs typeface="Trebuchet MS"/>
                </a:rPr>
                <a:t>and  </a:t>
              </a:r>
              <a:r>
                <a:rPr sz="1200" spc="-49" dirty="0">
                  <a:latin typeface="Trebuchet MS"/>
                  <a:cs typeface="Trebuchet MS"/>
                </a:rPr>
                <a:t>Production  </a:t>
              </a:r>
              <a:r>
                <a:rPr sz="1200" spc="-38" dirty="0">
                  <a:latin typeface="Trebuchet MS"/>
                  <a:cs typeface="Trebuchet MS"/>
                </a:rPr>
                <a:t>Process  </a:t>
              </a:r>
              <a:r>
                <a:rPr sz="1200" spc="-41" dirty="0">
                  <a:latin typeface="Trebuchet MS"/>
                  <a:cs typeface="Trebuchet MS"/>
                </a:rPr>
                <a:t>Laboratory</a:t>
              </a:r>
              <a:endParaRPr sz="1200" dirty="0">
                <a:latin typeface="Trebuchet MS"/>
                <a:cs typeface="Trebuchet M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CD9A189-EB3A-D85D-3C45-94B54C971285}"/>
              </a:ext>
            </a:extLst>
          </p:cNvPr>
          <p:cNvGrpSpPr/>
          <p:nvPr/>
        </p:nvGrpSpPr>
        <p:grpSpPr>
          <a:xfrm>
            <a:off x="3591679" y="4585907"/>
            <a:ext cx="1213010" cy="495300"/>
            <a:chOff x="2362199" y="5583689"/>
            <a:chExt cx="1213010" cy="495300"/>
          </a:xfrm>
          <a:solidFill>
            <a:schemeClr val="tx2">
              <a:lumMod val="20000"/>
              <a:lumOff val="80000"/>
            </a:schemeClr>
          </a:solidFill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B2F56C9E-E7A2-BCB4-D0B8-90ECF3511172}"/>
                </a:ext>
              </a:extLst>
            </p:cNvPr>
            <p:cNvGrpSpPr/>
            <p:nvPr/>
          </p:nvGrpSpPr>
          <p:grpSpPr>
            <a:xfrm>
              <a:off x="2362200" y="5583689"/>
              <a:ext cx="1213009" cy="495300"/>
              <a:chOff x="3657601" y="4832604"/>
              <a:chExt cx="1213009" cy="495300"/>
            </a:xfrm>
            <a:grpFill/>
          </p:grpSpPr>
          <p:sp>
            <p:nvSpPr>
              <p:cNvPr id="45" name="object 45"/>
              <p:cNvSpPr/>
              <p:nvPr/>
            </p:nvSpPr>
            <p:spPr>
              <a:xfrm>
                <a:off x="3657601" y="4832604"/>
                <a:ext cx="1213009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1617345" h="660400">
                    <a:moveTo>
                      <a:pt x="1616964" y="0"/>
                    </a:moveTo>
                    <a:lnTo>
                      <a:pt x="0" y="0"/>
                    </a:lnTo>
                    <a:lnTo>
                      <a:pt x="0" y="659891"/>
                    </a:lnTo>
                    <a:lnTo>
                      <a:pt x="1616964" y="659891"/>
                    </a:lnTo>
                    <a:lnTo>
                      <a:pt x="1616964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  <p:sp>
            <p:nvSpPr>
              <p:cNvPr id="46" name="object 46"/>
              <p:cNvSpPr/>
              <p:nvPr/>
            </p:nvSpPr>
            <p:spPr>
              <a:xfrm>
                <a:off x="3657601" y="4832604"/>
                <a:ext cx="1213009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1617345" h="660400">
                    <a:moveTo>
                      <a:pt x="0" y="659891"/>
                    </a:moveTo>
                    <a:lnTo>
                      <a:pt x="1616964" y="659891"/>
                    </a:lnTo>
                    <a:lnTo>
                      <a:pt x="1616964" y="0"/>
                    </a:lnTo>
                    <a:lnTo>
                      <a:pt x="0" y="0"/>
                    </a:lnTo>
                    <a:lnTo>
                      <a:pt x="0" y="659891"/>
                    </a:lnTo>
                    <a:close/>
                  </a:path>
                </a:pathLst>
              </a:custGeom>
              <a:grpFill/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</p:grpSp>
        <p:sp>
          <p:nvSpPr>
            <p:cNvPr id="47" name="object 47"/>
            <p:cNvSpPr txBox="1"/>
            <p:nvPr/>
          </p:nvSpPr>
          <p:spPr>
            <a:xfrm>
              <a:off x="2362199" y="5585513"/>
              <a:ext cx="1213009" cy="429444"/>
            </a:xfrm>
            <a:prstGeom prst="rect">
              <a:avLst/>
            </a:prstGeom>
            <a:grpFill/>
          </p:spPr>
          <p:txBody>
            <a:bodyPr vert="horz" wrap="square" lIns="0" tIns="59531" rIns="0" bIns="0" rtlCol="0">
              <a:spAutoFit/>
            </a:bodyPr>
            <a:lstStyle/>
            <a:p>
              <a:pPr marL="358616" marR="137636" indent="-215265">
                <a:spcBef>
                  <a:spcPts val="469"/>
                </a:spcBef>
              </a:pPr>
              <a:r>
                <a:rPr sz="1200" spc="-41" dirty="0">
                  <a:latin typeface="Trebuchet MS"/>
                  <a:cs typeface="Trebuchet MS"/>
                </a:rPr>
                <a:t>Consulting </a:t>
              </a:r>
              <a:r>
                <a:rPr sz="1200" spc="-79" dirty="0">
                  <a:latin typeface="Trebuchet MS"/>
                  <a:cs typeface="Trebuchet MS"/>
                </a:rPr>
                <a:t>and  </a:t>
              </a:r>
              <a:r>
                <a:rPr sz="1200" spc="-38" dirty="0">
                  <a:latin typeface="Trebuchet MS"/>
                  <a:cs typeface="Trebuchet MS"/>
                </a:rPr>
                <a:t>Support</a:t>
              </a:r>
              <a:endParaRPr sz="1200" dirty="0">
                <a:latin typeface="Trebuchet MS"/>
                <a:cs typeface="Trebuchet M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18F398A-275C-A29F-1BE1-61F9CB3B91D9}"/>
              </a:ext>
            </a:extLst>
          </p:cNvPr>
          <p:cNvGrpSpPr/>
          <p:nvPr/>
        </p:nvGrpSpPr>
        <p:grpSpPr>
          <a:xfrm>
            <a:off x="5490679" y="4530852"/>
            <a:ext cx="2816542" cy="794385"/>
            <a:chOff x="5537835" y="4684015"/>
            <a:chExt cx="2816542" cy="794385"/>
          </a:xfrm>
        </p:grpSpPr>
        <p:sp>
          <p:nvSpPr>
            <p:cNvPr id="50" name="object 50"/>
            <p:cNvSpPr/>
            <p:nvPr/>
          </p:nvSpPr>
          <p:spPr>
            <a:xfrm>
              <a:off x="5537835" y="4684015"/>
              <a:ext cx="2816542" cy="794385"/>
            </a:xfrm>
            <a:custGeom>
              <a:avLst/>
              <a:gdLst/>
              <a:ahLst/>
              <a:cxnLst/>
              <a:rect l="l" t="t" r="r" b="b"/>
              <a:pathLst>
                <a:path w="3755390" h="1059179">
                  <a:moveTo>
                    <a:pt x="0" y="1059180"/>
                  </a:moveTo>
                  <a:lnTo>
                    <a:pt x="3755135" y="1059180"/>
                  </a:lnTo>
                  <a:lnTo>
                    <a:pt x="3755135" y="0"/>
                  </a:lnTo>
                  <a:lnTo>
                    <a:pt x="0" y="0"/>
                  </a:lnTo>
                  <a:lnTo>
                    <a:pt x="0" y="105918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51" name="object 51"/>
            <p:cNvSpPr txBox="1"/>
            <p:nvPr/>
          </p:nvSpPr>
          <p:spPr>
            <a:xfrm>
              <a:off x="5684235" y="4792408"/>
              <a:ext cx="2538889" cy="563135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marR="3810" indent="-14764" algn="ctr">
                <a:spcBef>
                  <a:spcPts val="71"/>
                </a:spcBef>
              </a:pPr>
              <a:r>
                <a:rPr sz="1200" spc="-83" dirty="0">
                  <a:latin typeface="Trebuchet MS"/>
                  <a:cs typeface="Trebuchet MS"/>
                </a:rPr>
                <a:t>Stability </a:t>
              </a:r>
              <a:r>
                <a:rPr sz="1200" spc="-38" dirty="0">
                  <a:latin typeface="Trebuchet MS"/>
                  <a:cs typeface="Trebuchet MS"/>
                </a:rPr>
                <a:t>Chambers </a:t>
              </a:r>
              <a:r>
                <a:rPr sz="1200" spc="-79" dirty="0">
                  <a:latin typeface="Trebuchet MS"/>
                  <a:cs typeface="Trebuchet MS"/>
                </a:rPr>
                <a:t>and </a:t>
              </a:r>
              <a:r>
                <a:rPr sz="1200" spc="-41" dirty="0">
                  <a:latin typeface="Trebuchet MS"/>
                  <a:cs typeface="Trebuchet MS"/>
                </a:rPr>
                <a:t>Rooms, </a:t>
              </a:r>
              <a:r>
                <a:rPr sz="1200" spc="-68" dirty="0">
                  <a:latin typeface="Trebuchet MS"/>
                  <a:cs typeface="Trebuchet MS"/>
                </a:rPr>
                <a:t>Supplies  Storage, </a:t>
              </a:r>
              <a:r>
                <a:rPr sz="1200" spc="-60" dirty="0">
                  <a:latin typeface="Trebuchet MS"/>
                  <a:cs typeface="Trebuchet MS"/>
                </a:rPr>
                <a:t>Material </a:t>
              </a:r>
              <a:r>
                <a:rPr sz="1200" spc="-71" dirty="0">
                  <a:latin typeface="Trebuchet MS"/>
                  <a:cs typeface="Trebuchet MS"/>
                </a:rPr>
                <a:t>Cleaning, </a:t>
              </a:r>
              <a:r>
                <a:rPr sz="1200" spc="-41" dirty="0">
                  <a:latin typeface="Trebuchet MS"/>
                  <a:cs typeface="Trebuchet MS"/>
                </a:rPr>
                <a:t>Data</a:t>
              </a:r>
              <a:r>
                <a:rPr sz="1200" spc="-244" dirty="0">
                  <a:latin typeface="Trebuchet MS"/>
                  <a:cs typeface="Trebuchet MS"/>
                </a:rPr>
                <a:t> </a:t>
              </a:r>
              <a:r>
                <a:rPr sz="1200" spc="-64" dirty="0">
                  <a:latin typeface="Trebuchet MS"/>
                  <a:cs typeface="Trebuchet MS"/>
                </a:rPr>
                <a:t>Analysis,  </a:t>
              </a:r>
              <a:r>
                <a:rPr sz="1200" spc="-83" dirty="0">
                  <a:latin typeface="Trebuchet MS"/>
                  <a:cs typeface="Trebuchet MS"/>
                </a:rPr>
                <a:t>Fitting</a:t>
              </a:r>
              <a:r>
                <a:rPr sz="1200" dirty="0">
                  <a:latin typeface="Trebuchet MS"/>
                  <a:cs typeface="Trebuchet MS"/>
                </a:rPr>
                <a:t> </a:t>
              </a:r>
              <a:r>
                <a:rPr sz="1200" spc="-11" dirty="0">
                  <a:latin typeface="Trebuchet MS"/>
                  <a:cs typeface="Trebuchet MS"/>
                </a:rPr>
                <a:t>Rooms</a:t>
              </a:r>
              <a:endParaRPr sz="1200" dirty="0">
                <a:latin typeface="Trebuchet MS"/>
                <a:cs typeface="Trebuchet MS"/>
              </a:endParaRPr>
            </a:p>
          </p:txBody>
        </p:sp>
      </p:grpSp>
      <p:sp>
        <p:nvSpPr>
          <p:cNvPr id="52" name="object 52"/>
          <p:cNvSpPr/>
          <p:nvPr/>
        </p:nvSpPr>
        <p:spPr>
          <a:xfrm>
            <a:off x="4814309" y="4815858"/>
            <a:ext cx="666750" cy="57150"/>
          </a:xfrm>
          <a:custGeom>
            <a:avLst/>
            <a:gdLst/>
            <a:ahLst/>
            <a:cxnLst/>
            <a:rect l="l" t="t" r="r" b="b"/>
            <a:pathLst>
              <a:path w="889000" h="76200">
                <a:moveTo>
                  <a:pt x="812725" y="44448"/>
                </a:moveTo>
                <a:lnTo>
                  <a:pt x="812672" y="76200"/>
                </a:lnTo>
                <a:lnTo>
                  <a:pt x="876402" y="44462"/>
                </a:lnTo>
                <a:lnTo>
                  <a:pt x="812725" y="44448"/>
                </a:lnTo>
                <a:close/>
              </a:path>
              <a:path w="889000" h="76200">
                <a:moveTo>
                  <a:pt x="812747" y="31748"/>
                </a:moveTo>
                <a:lnTo>
                  <a:pt x="812725" y="44448"/>
                </a:lnTo>
                <a:lnTo>
                  <a:pt x="825500" y="44462"/>
                </a:lnTo>
                <a:lnTo>
                  <a:pt x="825500" y="31762"/>
                </a:lnTo>
                <a:lnTo>
                  <a:pt x="812747" y="31748"/>
                </a:lnTo>
                <a:close/>
              </a:path>
              <a:path w="889000" h="76200">
                <a:moveTo>
                  <a:pt x="812800" y="0"/>
                </a:moveTo>
                <a:lnTo>
                  <a:pt x="812747" y="31748"/>
                </a:lnTo>
                <a:lnTo>
                  <a:pt x="825500" y="31762"/>
                </a:lnTo>
                <a:lnTo>
                  <a:pt x="825500" y="44462"/>
                </a:lnTo>
                <a:lnTo>
                  <a:pt x="876402" y="44462"/>
                </a:lnTo>
                <a:lnTo>
                  <a:pt x="889000" y="38188"/>
                </a:lnTo>
                <a:lnTo>
                  <a:pt x="812800" y="0"/>
                </a:lnTo>
                <a:close/>
              </a:path>
              <a:path w="889000" h="76200">
                <a:moveTo>
                  <a:pt x="0" y="30835"/>
                </a:moveTo>
                <a:lnTo>
                  <a:pt x="0" y="43535"/>
                </a:lnTo>
                <a:lnTo>
                  <a:pt x="812725" y="44448"/>
                </a:lnTo>
                <a:lnTo>
                  <a:pt x="812747" y="31748"/>
                </a:lnTo>
                <a:lnTo>
                  <a:pt x="0" y="308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61" name="Title 60">
            <a:extLst>
              <a:ext uri="{FF2B5EF4-FFF2-40B4-BE49-F238E27FC236}">
                <a16:creationId xmlns:a16="http://schemas.microsoft.com/office/drawing/2014/main" id="{B2A69053-3AA7-AB79-97E9-AED0727D2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97" y="118855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dirty="0">
                <a:solidFill>
                  <a:srgbClr val="BE0023"/>
                </a:solidFill>
              </a:rPr>
              <a:t>Laboratory</a:t>
            </a:r>
            <a:r>
              <a:rPr lang="en-US" sz="4400" b="1" dirty="0">
                <a:solidFill>
                  <a:srgbClr val="BE0023"/>
                </a:solidFill>
              </a:rPr>
              <a:t> </a:t>
            </a:r>
            <a:r>
              <a:rPr lang="en-US" sz="2400" b="1" dirty="0">
                <a:solidFill>
                  <a:srgbClr val="BE0023"/>
                </a:solidFill>
              </a:rPr>
              <a:t>Capabilities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E0023"/>
                </a:solidFill>
                <a:effectLst/>
                <a:uLnTx/>
                <a:uFillTx/>
                <a:ea typeface="+mj-ea"/>
                <a:cs typeface="+mj-cs"/>
              </a:rPr>
            </a:br>
            <a:endParaRPr lang="en-US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7699627-D9B7-B186-A254-713FE6AE6059}"/>
              </a:ext>
            </a:extLst>
          </p:cNvPr>
          <p:cNvGrpSpPr/>
          <p:nvPr/>
        </p:nvGrpSpPr>
        <p:grpSpPr>
          <a:xfrm>
            <a:off x="248364" y="2945776"/>
            <a:ext cx="2327434" cy="761524"/>
            <a:chOff x="398907" y="2907792"/>
            <a:chExt cx="2327434" cy="761524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738C287-ADC5-3778-C2D2-AFAB3084F0B7}"/>
                </a:ext>
              </a:extLst>
            </p:cNvPr>
            <p:cNvGrpSpPr/>
            <p:nvPr/>
          </p:nvGrpSpPr>
          <p:grpSpPr>
            <a:xfrm>
              <a:off x="398907" y="2907792"/>
              <a:ext cx="2327434" cy="761524"/>
              <a:chOff x="398907" y="2907792"/>
              <a:chExt cx="2327434" cy="761524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398907" y="2907792"/>
                <a:ext cx="2327434" cy="761524"/>
              </a:xfrm>
              <a:custGeom>
                <a:avLst/>
                <a:gdLst/>
                <a:ahLst/>
                <a:cxnLst/>
                <a:rect l="l" t="t" r="r" b="b"/>
                <a:pathLst>
                  <a:path w="3103245" h="1015364">
                    <a:moveTo>
                      <a:pt x="3102864" y="0"/>
                    </a:moveTo>
                    <a:lnTo>
                      <a:pt x="0" y="0"/>
                    </a:lnTo>
                    <a:lnTo>
                      <a:pt x="0" y="1014984"/>
                    </a:lnTo>
                    <a:lnTo>
                      <a:pt x="3102864" y="1014984"/>
                    </a:lnTo>
                    <a:lnTo>
                      <a:pt x="3102864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398907" y="2907792"/>
                <a:ext cx="2327434" cy="761524"/>
              </a:xfrm>
              <a:custGeom>
                <a:avLst/>
                <a:gdLst/>
                <a:ahLst/>
                <a:cxnLst/>
                <a:rect l="l" t="t" r="r" b="b"/>
                <a:pathLst>
                  <a:path w="3103245" h="1015364">
                    <a:moveTo>
                      <a:pt x="0" y="1014984"/>
                    </a:moveTo>
                    <a:lnTo>
                      <a:pt x="3102864" y="1014984"/>
                    </a:lnTo>
                    <a:lnTo>
                      <a:pt x="3102864" y="0"/>
                    </a:lnTo>
                    <a:lnTo>
                      <a:pt x="0" y="0"/>
                    </a:lnTo>
                    <a:lnTo>
                      <a:pt x="0" y="1014984"/>
                    </a:lnTo>
                    <a:close/>
                  </a:path>
                </a:pathLst>
              </a:custGeom>
              <a:ln w="12192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916C405-B343-1190-2B01-AF5CDE570298}"/>
                </a:ext>
              </a:extLst>
            </p:cNvPr>
            <p:cNvSpPr txBox="1"/>
            <p:nvPr/>
          </p:nvSpPr>
          <p:spPr>
            <a:xfrm>
              <a:off x="953874" y="2994691"/>
              <a:ext cx="12053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Quality Control</a:t>
              </a:r>
            </a:p>
            <a:p>
              <a:pPr algn="ctr"/>
              <a:r>
                <a:rPr lang="en-US" sz="1200" dirty="0"/>
                <a:t>Laboratory GMP</a:t>
              </a:r>
            </a:p>
            <a:p>
              <a:pPr algn="ctr"/>
              <a:r>
                <a:rPr lang="en-US" sz="1200" dirty="0"/>
                <a:t>Designed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CD75D7E-C4A0-CE4D-DEA6-25CFF5BF8667}"/>
              </a:ext>
            </a:extLst>
          </p:cNvPr>
          <p:cNvGrpSpPr/>
          <p:nvPr/>
        </p:nvGrpSpPr>
        <p:grpSpPr>
          <a:xfrm>
            <a:off x="3030547" y="2073402"/>
            <a:ext cx="554736" cy="2788359"/>
            <a:chOff x="3117642" y="2348912"/>
            <a:chExt cx="554736" cy="2788359"/>
          </a:xfrm>
        </p:grpSpPr>
        <p:sp>
          <p:nvSpPr>
            <p:cNvPr id="49" name="object 49"/>
            <p:cNvSpPr/>
            <p:nvPr/>
          </p:nvSpPr>
          <p:spPr>
            <a:xfrm>
              <a:off x="3132311" y="5080121"/>
              <a:ext cx="540067" cy="57150"/>
            </a:xfrm>
            <a:custGeom>
              <a:avLst/>
              <a:gdLst/>
              <a:ahLst/>
              <a:cxnLst/>
              <a:rect l="l" t="t" r="r" b="b"/>
              <a:pathLst>
                <a:path w="720089" h="76200">
                  <a:moveTo>
                    <a:pt x="643434" y="44446"/>
                  </a:moveTo>
                  <a:lnTo>
                    <a:pt x="643381" y="76200"/>
                  </a:lnTo>
                  <a:lnTo>
                    <a:pt x="707132" y="44462"/>
                  </a:lnTo>
                  <a:lnTo>
                    <a:pt x="656208" y="44462"/>
                  </a:lnTo>
                  <a:lnTo>
                    <a:pt x="643434" y="44446"/>
                  </a:lnTo>
                  <a:close/>
                </a:path>
                <a:path w="720089" h="76200">
                  <a:moveTo>
                    <a:pt x="643456" y="31746"/>
                  </a:moveTo>
                  <a:lnTo>
                    <a:pt x="643434" y="44446"/>
                  </a:lnTo>
                  <a:lnTo>
                    <a:pt x="656208" y="44462"/>
                  </a:lnTo>
                  <a:lnTo>
                    <a:pt x="656208" y="31762"/>
                  </a:lnTo>
                  <a:lnTo>
                    <a:pt x="643456" y="31746"/>
                  </a:lnTo>
                  <a:close/>
                </a:path>
                <a:path w="720089" h="76200">
                  <a:moveTo>
                    <a:pt x="643508" y="0"/>
                  </a:moveTo>
                  <a:lnTo>
                    <a:pt x="643456" y="31746"/>
                  </a:lnTo>
                  <a:lnTo>
                    <a:pt x="656208" y="31762"/>
                  </a:lnTo>
                  <a:lnTo>
                    <a:pt x="656208" y="44462"/>
                  </a:lnTo>
                  <a:lnTo>
                    <a:pt x="707132" y="44462"/>
                  </a:lnTo>
                  <a:lnTo>
                    <a:pt x="719708" y="38201"/>
                  </a:lnTo>
                  <a:lnTo>
                    <a:pt x="643508" y="0"/>
                  </a:lnTo>
                  <a:close/>
                </a:path>
                <a:path w="720089" h="76200">
                  <a:moveTo>
                    <a:pt x="0" y="30911"/>
                  </a:moveTo>
                  <a:lnTo>
                    <a:pt x="0" y="43611"/>
                  </a:lnTo>
                  <a:lnTo>
                    <a:pt x="643434" y="44446"/>
                  </a:lnTo>
                  <a:lnTo>
                    <a:pt x="643456" y="31746"/>
                  </a:lnTo>
                  <a:lnTo>
                    <a:pt x="0" y="309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3140502" y="4346591"/>
              <a:ext cx="531495" cy="57150"/>
            </a:xfrm>
            <a:custGeom>
              <a:avLst/>
              <a:gdLst/>
              <a:ahLst/>
              <a:cxnLst/>
              <a:rect l="l" t="t" r="r" b="b"/>
              <a:pathLst>
                <a:path w="708660" h="76200">
                  <a:moveTo>
                    <a:pt x="632587" y="0"/>
                  </a:moveTo>
                  <a:lnTo>
                    <a:pt x="632427" y="31821"/>
                  </a:lnTo>
                  <a:lnTo>
                    <a:pt x="645160" y="31876"/>
                  </a:lnTo>
                  <a:lnTo>
                    <a:pt x="645033" y="44576"/>
                  </a:lnTo>
                  <a:lnTo>
                    <a:pt x="632364" y="44576"/>
                  </a:lnTo>
                  <a:lnTo>
                    <a:pt x="632206" y="76199"/>
                  </a:lnTo>
                  <a:lnTo>
                    <a:pt x="696197" y="44576"/>
                  </a:lnTo>
                  <a:lnTo>
                    <a:pt x="645033" y="44576"/>
                  </a:lnTo>
                  <a:lnTo>
                    <a:pt x="696308" y="44522"/>
                  </a:lnTo>
                  <a:lnTo>
                    <a:pt x="708533" y="38480"/>
                  </a:lnTo>
                  <a:lnTo>
                    <a:pt x="632587" y="0"/>
                  </a:lnTo>
                  <a:close/>
                </a:path>
                <a:path w="708660" h="76200">
                  <a:moveTo>
                    <a:pt x="632427" y="31821"/>
                  </a:moveTo>
                  <a:lnTo>
                    <a:pt x="632364" y="44522"/>
                  </a:lnTo>
                  <a:lnTo>
                    <a:pt x="645033" y="44576"/>
                  </a:lnTo>
                  <a:lnTo>
                    <a:pt x="645160" y="31876"/>
                  </a:lnTo>
                  <a:lnTo>
                    <a:pt x="632427" y="31821"/>
                  </a:lnTo>
                  <a:close/>
                </a:path>
                <a:path w="708660" h="76200">
                  <a:moveTo>
                    <a:pt x="0" y="29082"/>
                  </a:moveTo>
                  <a:lnTo>
                    <a:pt x="0" y="41782"/>
                  </a:lnTo>
                  <a:lnTo>
                    <a:pt x="632364" y="44522"/>
                  </a:lnTo>
                  <a:lnTo>
                    <a:pt x="632427" y="31821"/>
                  </a:lnTo>
                  <a:lnTo>
                    <a:pt x="0" y="290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3140502" y="2348912"/>
              <a:ext cx="531495" cy="57150"/>
            </a:xfrm>
            <a:custGeom>
              <a:avLst/>
              <a:gdLst/>
              <a:ahLst/>
              <a:cxnLst/>
              <a:rect l="l" t="t" r="r" b="b"/>
              <a:pathLst>
                <a:path w="708660" h="76200">
                  <a:moveTo>
                    <a:pt x="632333" y="0"/>
                  </a:moveTo>
                  <a:lnTo>
                    <a:pt x="632333" y="76200"/>
                  </a:lnTo>
                  <a:lnTo>
                    <a:pt x="695833" y="44450"/>
                  </a:lnTo>
                  <a:lnTo>
                    <a:pt x="645033" y="44450"/>
                  </a:lnTo>
                  <a:lnTo>
                    <a:pt x="645033" y="31750"/>
                  </a:lnTo>
                  <a:lnTo>
                    <a:pt x="695833" y="31750"/>
                  </a:lnTo>
                  <a:lnTo>
                    <a:pt x="632333" y="0"/>
                  </a:lnTo>
                  <a:close/>
                </a:path>
                <a:path w="708660" h="76200">
                  <a:moveTo>
                    <a:pt x="632333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632333" y="44450"/>
                  </a:lnTo>
                  <a:lnTo>
                    <a:pt x="632333" y="31750"/>
                  </a:lnTo>
                  <a:close/>
                </a:path>
                <a:path w="708660" h="76200">
                  <a:moveTo>
                    <a:pt x="695833" y="31750"/>
                  </a:moveTo>
                  <a:lnTo>
                    <a:pt x="645033" y="31750"/>
                  </a:lnTo>
                  <a:lnTo>
                    <a:pt x="645033" y="44450"/>
                  </a:lnTo>
                  <a:lnTo>
                    <a:pt x="695833" y="44450"/>
                  </a:lnTo>
                  <a:lnTo>
                    <a:pt x="708533" y="38100"/>
                  </a:lnTo>
                  <a:lnTo>
                    <a:pt x="69583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33" name="object 33"/>
            <p:cNvSpPr/>
            <p:nvPr/>
          </p:nvSpPr>
          <p:spPr>
            <a:xfrm>
              <a:off x="3140502" y="3657647"/>
              <a:ext cx="531495" cy="57150"/>
            </a:xfrm>
            <a:custGeom>
              <a:avLst/>
              <a:gdLst/>
              <a:ahLst/>
              <a:cxnLst/>
              <a:rect l="l" t="t" r="r" b="b"/>
              <a:pathLst>
                <a:path w="708660" h="76200">
                  <a:moveTo>
                    <a:pt x="632333" y="0"/>
                  </a:moveTo>
                  <a:lnTo>
                    <a:pt x="632333" y="76200"/>
                  </a:lnTo>
                  <a:lnTo>
                    <a:pt x="695833" y="44450"/>
                  </a:lnTo>
                  <a:lnTo>
                    <a:pt x="645033" y="44450"/>
                  </a:lnTo>
                  <a:lnTo>
                    <a:pt x="645033" y="31750"/>
                  </a:lnTo>
                  <a:lnTo>
                    <a:pt x="695833" y="31750"/>
                  </a:lnTo>
                  <a:lnTo>
                    <a:pt x="632333" y="0"/>
                  </a:lnTo>
                  <a:close/>
                </a:path>
                <a:path w="708660" h="76200">
                  <a:moveTo>
                    <a:pt x="632333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632333" y="44450"/>
                  </a:lnTo>
                  <a:lnTo>
                    <a:pt x="632333" y="31750"/>
                  </a:lnTo>
                  <a:close/>
                </a:path>
                <a:path w="708660" h="76200">
                  <a:moveTo>
                    <a:pt x="695833" y="31750"/>
                  </a:moveTo>
                  <a:lnTo>
                    <a:pt x="645033" y="31750"/>
                  </a:lnTo>
                  <a:lnTo>
                    <a:pt x="645033" y="44450"/>
                  </a:lnTo>
                  <a:lnTo>
                    <a:pt x="695833" y="44450"/>
                  </a:lnTo>
                  <a:lnTo>
                    <a:pt x="708533" y="38100"/>
                  </a:lnTo>
                  <a:lnTo>
                    <a:pt x="695833" y="317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37" name="object 37"/>
            <p:cNvSpPr/>
            <p:nvPr/>
          </p:nvSpPr>
          <p:spPr>
            <a:xfrm>
              <a:off x="3117642" y="2969751"/>
              <a:ext cx="554355" cy="57150"/>
            </a:xfrm>
            <a:custGeom>
              <a:avLst/>
              <a:gdLst/>
              <a:ahLst/>
              <a:cxnLst/>
              <a:rect l="l" t="t" r="r" b="b"/>
              <a:pathLst>
                <a:path w="739139" h="76200">
                  <a:moveTo>
                    <a:pt x="726845" y="31750"/>
                  </a:moveTo>
                  <a:lnTo>
                    <a:pt x="675639" y="31750"/>
                  </a:lnTo>
                  <a:lnTo>
                    <a:pt x="675639" y="44450"/>
                  </a:lnTo>
                  <a:lnTo>
                    <a:pt x="662961" y="44502"/>
                  </a:lnTo>
                  <a:lnTo>
                    <a:pt x="663066" y="76200"/>
                  </a:lnTo>
                  <a:lnTo>
                    <a:pt x="739139" y="37846"/>
                  </a:lnTo>
                  <a:lnTo>
                    <a:pt x="726845" y="31750"/>
                  </a:lnTo>
                  <a:close/>
                </a:path>
                <a:path w="739139" h="76200">
                  <a:moveTo>
                    <a:pt x="662919" y="31802"/>
                  </a:moveTo>
                  <a:lnTo>
                    <a:pt x="0" y="34544"/>
                  </a:lnTo>
                  <a:lnTo>
                    <a:pt x="0" y="47244"/>
                  </a:lnTo>
                  <a:lnTo>
                    <a:pt x="662961" y="44502"/>
                  </a:lnTo>
                  <a:lnTo>
                    <a:pt x="662919" y="31802"/>
                  </a:lnTo>
                  <a:close/>
                </a:path>
                <a:path w="739139" h="76200">
                  <a:moveTo>
                    <a:pt x="675639" y="31750"/>
                  </a:moveTo>
                  <a:lnTo>
                    <a:pt x="662919" y="31802"/>
                  </a:lnTo>
                  <a:lnTo>
                    <a:pt x="662961" y="44502"/>
                  </a:lnTo>
                  <a:lnTo>
                    <a:pt x="675639" y="44450"/>
                  </a:lnTo>
                  <a:lnTo>
                    <a:pt x="675639" y="31750"/>
                  </a:lnTo>
                  <a:close/>
                </a:path>
                <a:path w="739139" h="76200">
                  <a:moveTo>
                    <a:pt x="662813" y="0"/>
                  </a:moveTo>
                  <a:lnTo>
                    <a:pt x="662919" y="31802"/>
                  </a:lnTo>
                  <a:lnTo>
                    <a:pt x="726845" y="31750"/>
                  </a:lnTo>
                  <a:lnTo>
                    <a:pt x="66281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7F5F97B-F5AB-07AB-C533-4126503DDE22}"/>
                </a:ext>
              </a:extLst>
            </p:cNvPr>
            <p:cNvCxnSpPr/>
            <p:nvPr/>
          </p:nvCxnSpPr>
          <p:spPr>
            <a:xfrm>
              <a:off x="3125914" y="2348912"/>
              <a:ext cx="0" cy="275368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2" name="object 41">
            <a:extLst>
              <a:ext uri="{FF2B5EF4-FFF2-40B4-BE49-F238E27FC236}">
                <a16:creationId xmlns:a16="http://schemas.microsoft.com/office/drawing/2014/main" id="{CD8D7B15-72BB-1166-A535-C136A2959822}"/>
              </a:ext>
            </a:extLst>
          </p:cNvPr>
          <p:cNvSpPr/>
          <p:nvPr/>
        </p:nvSpPr>
        <p:spPr>
          <a:xfrm>
            <a:off x="2582275" y="3327427"/>
            <a:ext cx="471130" cy="67274"/>
          </a:xfrm>
          <a:custGeom>
            <a:avLst/>
            <a:gdLst/>
            <a:ahLst/>
            <a:cxnLst/>
            <a:rect l="l" t="t" r="r" b="b"/>
            <a:pathLst>
              <a:path w="831850" h="76200">
                <a:moveTo>
                  <a:pt x="755141" y="44447"/>
                </a:moveTo>
                <a:lnTo>
                  <a:pt x="755141" y="76200"/>
                </a:lnTo>
                <a:lnTo>
                  <a:pt x="818641" y="44450"/>
                </a:lnTo>
                <a:lnTo>
                  <a:pt x="755141" y="44447"/>
                </a:lnTo>
                <a:close/>
              </a:path>
              <a:path w="831850" h="76200">
                <a:moveTo>
                  <a:pt x="755141" y="31747"/>
                </a:moveTo>
                <a:lnTo>
                  <a:pt x="755141" y="44447"/>
                </a:lnTo>
                <a:lnTo>
                  <a:pt x="767841" y="44450"/>
                </a:lnTo>
                <a:lnTo>
                  <a:pt x="767841" y="31750"/>
                </a:lnTo>
                <a:lnTo>
                  <a:pt x="755141" y="31747"/>
                </a:lnTo>
                <a:close/>
              </a:path>
              <a:path w="831850" h="76200">
                <a:moveTo>
                  <a:pt x="755141" y="0"/>
                </a:moveTo>
                <a:lnTo>
                  <a:pt x="755141" y="31747"/>
                </a:lnTo>
                <a:lnTo>
                  <a:pt x="767841" y="31750"/>
                </a:lnTo>
                <a:lnTo>
                  <a:pt x="767841" y="44450"/>
                </a:lnTo>
                <a:lnTo>
                  <a:pt x="818646" y="44447"/>
                </a:lnTo>
                <a:lnTo>
                  <a:pt x="831341" y="38100"/>
                </a:lnTo>
                <a:lnTo>
                  <a:pt x="755141" y="0"/>
                </a:lnTo>
                <a:close/>
              </a:path>
              <a:path w="831850" h="76200">
                <a:moveTo>
                  <a:pt x="0" y="31623"/>
                </a:moveTo>
                <a:lnTo>
                  <a:pt x="0" y="44323"/>
                </a:lnTo>
                <a:lnTo>
                  <a:pt x="755141" y="44447"/>
                </a:lnTo>
                <a:lnTo>
                  <a:pt x="755141" y="31747"/>
                </a:lnTo>
                <a:lnTo>
                  <a:pt x="0" y="316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11E60907-18FD-B3D2-11C8-B40B159C8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32" y="3899577"/>
            <a:ext cx="2099144" cy="2698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6" name="Picture 115" descr="A picture containing indoor&#10;&#10;Description automatically generated">
            <a:extLst>
              <a:ext uri="{FF2B5EF4-FFF2-40B4-BE49-F238E27FC236}">
                <a16:creationId xmlns:a16="http://schemas.microsoft.com/office/drawing/2014/main" id="{21BEB2E2-9A0D-4C1E-3211-6A96AD4D92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 flipV="1">
            <a:off x="7150575" y="1909287"/>
            <a:ext cx="1896039" cy="25250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92EE1F8-E625-B0DD-DCC3-1FBEC2A55B34}"/>
              </a:ext>
            </a:extLst>
          </p:cNvPr>
          <p:cNvCxnSpPr/>
          <p:nvPr/>
        </p:nvCxnSpPr>
        <p:spPr>
          <a:xfrm>
            <a:off x="460732" y="762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740E422-6302-9795-36E1-968DE92FD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06" y="946769"/>
            <a:ext cx="2283869" cy="1885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38C5-1D64-73C8-7A54-F564808B8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C0DD-16F7-48E5-AA30-76A92E0252A5}" type="slidenum">
              <a:rPr lang="en-US" smtClean="0"/>
              <a:t>11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340056" y="109728"/>
            <a:ext cx="822960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200" b="1" dirty="0">
                <a:solidFill>
                  <a:srgbClr val="BE0023"/>
                </a:solidFill>
              </a:rPr>
              <a:t>Utilities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BE002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57200" y="762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 txBox="1">
            <a:spLocks/>
          </p:cNvSpPr>
          <p:nvPr/>
        </p:nvSpPr>
        <p:spPr>
          <a:xfrm>
            <a:off x="8418344" y="6370418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E5457D-E31D-40B0-9A92-3BB9EDE6067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6" name="TextBox 5">
            <a:extLst>
              <a:ext uri="{FF2B5EF4-FFF2-40B4-BE49-F238E27FC236}">
                <a16:creationId xmlns:a16="http://schemas.microsoft.com/office/drawing/2014/main" id="{3F5C66DA-DC98-7010-9993-FA31D2A6D2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2350842"/>
              </p:ext>
            </p:extLst>
          </p:nvPr>
        </p:nvGraphicFramePr>
        <p:xfrm>
          <a:off x="609600" y="996074"/>
          <a:ext cx="7147257" cy="5556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889835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75D778-3E96-1051-52C3-DF2A68B789E9}"/>
              </a:ext>
            </a:extLst>
          </p:cNvPr>
          <p:cNvSpPr/>
          <p:nvPr/>
        </p:nvSpPr>
        <p:spPr>
          <a:xfrm>
            <a:off x="533400" y="4180783"/>
            <a:ext cx="7366000" cy="52618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74EBDC-B35E-6ADF-3417-20BD8AC43F1E}"/>
              </a:ext>
            </a:extLst>
          </p:cNvPr>
          <p:cNvSpPr/>
          <p:nvPr/>
        </p:nvSpPr>
        <p:spPr>
          <a:xfrm>
            <a:off x="533400" y="3541372"/>
            <a:ext cx="7366000" cy="52618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BDC4CF-2D0F-96A8-B8A6-65129824C3D7}"/>
              </a:ext>
            </a:extLst>
          </p:cNvPr>
          <p:cNvSpPr/>
          <p:nvPr/>
        </p:nvSpPr>
        <p:spPr>
          <a:xfrm>
            <a:off x="543560" y="2831582"/>
            <a:ext cx="7366000" cy="52618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12A2AA-1818-8B7E-0C75-61F8A685CD78}"/>
              </a:ext>
            </a:extLst>
          </p:cNvPr>
          <p:cNvSpPr/>
          <p:nvPr/>
        </p:nvSpPr>
        <p:spPr>
          <a:xfrm>
            <a:off x="533400" y="2121792"/>
            <a:ext cx="7366000" cy="52618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CCFA6B5-2FB4-5F42-5056-06C840FEAB2B}"/>
              </a:ext>
            </a:extLst>
          </p:cNvPr>
          <p:cNvSpPr/>
          <p:nvPr/>
        </p:nvSpPr>
        <p:spPr>
          <a:xfrm>
            <a:off x="543560" y="1447800"/>
            <a:ext cx="7366000" cy="52618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40056" y="109728"/>
            <a:ext cx="822960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200" b="1" dirty="0">
                <a:solidFill>
                  <a:srgbClr val="BE0023"/>
                </a:solidFill>
              </a:rPr>
              <a:t>Wastewater Treatment / Environmental Capabilities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BE002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57200" y="762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3400" y="1371603"/>
            <a:ext cx="7772400" cy="352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3" indent="-228600" fontAlgn="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1.5 million gallons wastewater treatment plant</a:t>
            </a:r>
          </a:p>
          <a:p>
            <a:pPr marL="228600" lvl="3" indent="-228600" fontAlgn="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 GPM solvent recovery facilities </a:t>
            </a:r>
          </a:p>
          <a:p>
            <a:pPr marL="228600" lvl="3" indent="-228600" fontAlgn="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Steam stripper to remove volatile organic compounds from wastewater</a:t>
            </a:r>
          </a:p>
          <a:p>
            <a:pPr marL="228600" lvl="3" indent="-228600" fontAlgn="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Ozone oxidation unit, capable of destroying organic molecules</a:t>
            </a:r>
          </a:p>
          <a:p>
            <a:pPr marL="228600" lvl="3" indent="-228600" fontAlgn="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 sampling wells across the facility to monitor for groundwater contamination 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418344" y="6370418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E5457D-E31D-40B0-9A92-3BB9EDE6067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98297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B1E20E-C0A6-C2C5-F851-0E6EDBC20C54}"/>
              </a:ext>
            </a:extLst>
          </p:cNvPr>
          <p:cNvSpPr/>
          <p:nvPr/>
        </p:nvSpPr>
        <p:spPr>
          <a:xfrm>
            <a:off x="452424" y="3520441"/>
            <a:ext cx="3917767" cy="343660"/>
          </a:xfrm>
          <a:prstGeom prst="roundRect">
            <a:avLst>
              <a:gd name="adj" fmla="val 25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EB549E-A9B6-8DD3-D227-C46E410F61AD}"/>
              </a:ext>
            </a:extLst>
          </p:cNvPr>
          <p:cNvSpPr/>
          <p:nvPr/>
        </p:nvSpPr>
        <p:spPr>
          <a:xfrm>
            <a:off x="533400" y="894190"/>
            <a:ext cx="3917767" cy="343660"/>
          </a:xfrm>
          <a:prstGeom prst="roundRect">
            <a:avLst>
              <a:gd name="adj" fmla="val 25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40056" y="109728"/>
            <a:ext cx="822960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200" b="1" dirty="0">
                <a:solidFill>
                  <a:srgbClr val="BE0023"/>
                </a:solidFill>
              </a:rPr>
              <a:t>Site Permits &amp; Inspections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BE002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57200" y="762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8320" y="894190"/>
            <a:ext cx="4251658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fontAlgn="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b="1" dirty="0">
                <a:solidFill>
                  <a:schemeClr val="bg1"/>
                </a:solidFill>
              </a:rPr>
              <a:t>Environmental Permits: </a:t>
            </a:r>
            <a:endParaRPr lang="en-US" dirty="0">
              <a:solidFill>
                <a:schemeClr val="bg1"/>
              </a:solidFill>
            </a:endParaRPr>
          </a:p>
          <a:p>
            <a:pPr marL="228600" lvl="3" indent="-228600" fontAlgn="t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Minor Source Permit (Air Emissions) </a:t>
            </a:r>
          </a:p>
          <a:p>
            <a:pPr marL="228600" lvl="3" indent="-228600" fontAlgn="t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RCRA Small Quantity Generator Permit</a:t>
            </a:r>
          </a:p>
          <a:p>
            <a:pPr marL="228600" lvl="3" indent="-228600" fontAlgn="t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EQB Used Oil Generation/Disposal Permit   </a:t>
            </a:r>
          </a:p>
          <a:p>
            <a:pPr marL="228600" lvl="3" indent="-228600" fontAlgn="t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NSPS/PSD Boiler No. 3 Permit </a:t>
            </a:r>
          </a:p>
          <a:p>
            <a:pPr marL="228600" lvl="3" indent="-228600" fontAlgn="t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OGPe Use Permits</a:t>
            </a:r>
          </a:p>
          <a:p>
            <a:pPr marL="0" lvl="3" fontAlgn="t">
              <a:lnSpc>
                <a:spcPct val="105000"/>
              </a:lnSpc>
              <a:spcAft>
                <a:spcPts val="600"/>
              </a:spcAft>
              <a:defRPr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418344" y="6370418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E5457D-E31D-40B0-9A92-3BB9EDE6067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424" y="3505200"/>
            <a:ext cx="3998743" cy="228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fontAlgn="t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600" b="1" dirty="0">
                <a:solidFill>
                  <a:schemeClr val="bg1"/>
                </a:solidFill>
              </a:rPr>
              <a:t>Licenses: </a:t>
            </a:r>
            <a:endParaRPr lang="en-US" dirty="0">
              <a:solidFill>
                <a:schemeClr val="bg1"/>
              </a:solidFill>
            </a:endParaRPr>
          </a:p>
          <a:p>
            <a:pPr marL="228600" lvl="3" indent="-228600" fontAlgn="t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Fire Department License</a:t>
            </a:r>
          </a:p>
          <a:p>
            <a:pPr marL="228600" lvl="3" indent="-228600" fontAlgn="t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Health Department License</a:t>
            </a:r>
          </a:p>
          <a:p>
            <a:pPr marL="228600" lvl="3" indent="-228600" fontAlgn="t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Explosive Handling License </a:t>
            </a:r>
          </a:p>
          <a:p>
            <a:pPr marL="228600" lvl="3" indent="-228600" fontAlgn="t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Pressure Vessels/Elevator Licenses from Labor Department</a:t>
            </a:r>
          </a:p>
          <a:p>
            <a:pPr marL="228600" lvl="3" indent="-228600" fontAlgn="t">
              <a:lnSpc>
                <a:spcPct val="105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Property and Building Risk Insurance</a:t>
            </a:r>
          </a:p>
        </p:txBody>
      </p:sp>
    </p:spTree>
    <p:extLst>
      <p:ext uri="{BB962C8B-B14F-4D97-AF65-F5344CB8AC3E}">
        <p14:creationId xmlns:p14="http://schemas.microsoft.com/office/powerpoint/2010/main" val="368321925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2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ED5A4-4E06-6128-CFEA-D550C1169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07" y="228600"/>
            <a:ext cx="7886700" cy="1325563"/>
          </a:xfrm>
        </p:spPr>
        <p:txBody>
          <a:bodyPr>
            <a:normAutofit/>
          </a:bodyPr>
          <a:lstStyle/>
          <a:p>
            <a:r>
              <a:rPr lang="en-US" sz="4700" dirty="0">
                <a:solidFill>
                  <a:srgbClr val="C00000"/>
                </a:solidFill>
              </a:rPr>
              <a:t>Skalar Pharma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865313"/>
            <a:ext cx="7818120" cy="18288"/>
          </a:xfrm>
          <a:custGeom>
            <a:avLst/>
            <a:gdLst>
              <a:gd name="connsiteX0" fmla="*/ 0 w 7818120"/>
              <a:gd name="connsiteY0" fmla="*/ 0 h 18288"/>
              <a:gd name="connsiteX1" fmla="*/ 416966 w 7818120"/>
              <a:gd name="connsiteY1" fmla="*/ 0 h 18288"/>
              <a:gd name="connsiteX2" fmla="*/ 1146658 w 7818120"/>
              <a:gd name="connsiteY2" fmla="*/ 0 h 18288"/>
              <a:gd name="connsiteX3" fmla="*/ 1563624 w 7818120"/>
              <a:gd name="connsiteY3" fmla="*/ 0 h 18288"/>
              <a:gd name="connsiteX4" fmla="*/ 2136953 w 7818120"/>
              <a:gd name="connsiteY4" fmla="*/ 0 h 18288"/>
              <a:gd name="connsiteX5" fmla="*/ 2944825 w 7818120"/>
              <a:gd name="connsiteY5" fmla="*/ 0 h 18288"/>
              <a:gd name="connsiteX6" fmla="*/ 3596335 w 7818120"/>
              <a:gd name="connsiteY6" fmla="*/ 0 h 18288"/>
              <a:gd name="connsiteX7" fmla="*/ 4326026 w 7818120"/>
              <a:gd name="connsiteY7" fmla="*/ 0 h 18288"/>
              <a:gd name="connsiteX8" fmla="*/ 4899355 w 7818120"/>
              <a:gd name="connsiteY8" fmla="*/ 0 h 18288"/>
              <a:gd name="connsiteX9" fmla="*/ 5550865 w 7818120"/>
              <a:gd name="connsiteY9" fmla="*/ 0 h 18288"/>
              <a:gd name="connsiteX10" fmla="*/ 6358738 w 7818120"/>
              <a:gd name="connsiteY10" fmla="*/ 0 h 18288"/>
              <a:gd name="connsiteX11" fmla="*/ 6853885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244791 w 7818120"/>
              <a:gd name="connsiteY14" fmla="*/ 18288 h 18288"/>
              <a:gd name="connsiteX15" fmla="*/ 6827825 w 7818120"/>
              <a:gd name="connsiteY15" fmla="*/ 18288 h 18288"/>
              <a:gd name="connsiteX16" fmla="*/ 6176315 w 7818120"/>
              <a:gd name="connsiteY16" fmla="*/ 18288 h 18288"/>
              <a:gd name="connsiteX17" fmla="*/ 5681167 w 7818120"/>
              <a:gd name="connsiteY17" fmla="*/ 18288 h 18288"/>
              <a:gd name="connsiteX18" fmla="*/ 5029657 w 7818120"/>
              <a:gd name="connsiteY18" fmla="*/ 18288 h 18288"/>
              <a:gd name="connsiteX19" fmla="*/ 4378147 w 7818120"/>
              <a:gd name="connsiteY19" fmla="*/ 18288 h 18288"/>
              <a:gd name="connsiteX20" fmla="*/ 3726637 w 7818120"/>
              <a:gd name="connsiteY20" fmla="*/ 18288 h 18288"/>
              <a:gd name="connsiteX21" fmla="*/ 3075127 w 7818120"/>
              <a:gd name="connsiteY21" fmla="*/ 18288 h 18288"/>
              <a:gd name="connsiteX22" fmla="*/ 2501798 w 7818120"/>
              <a:gd name="connsiteY22" fmla="*/ 18288 h 18288"/>
              <a:gd name="connsiteX23" fmla="*/ 1772107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  <a:gd name="connsiteX0" fmla="*/ 0 w 7818120"/>
              <a:gd name="connsiteY0" fmla="*/ 0 h 18288"/>
              <a:gd name="connsiteX1" fmla="*/ 573329 w 7818120"/>
              <a:gd name="connsiteY1" fmla="*/ 0 h 18288"/>
              <a:gd name="connsiteX2" fmla="*/ 990295 w 7818120"/>
              <a:gd name="connsiteY2" fmla="*/ 0 h 18288"/>
              <a:gd name="connsiteX3" fmla="*/ 1394232 w 7818120"/>
              <a:gd name="connsiteY3" fmla="*/ 0 h 18288"/>
              <a:gd name="connsiteX4" fmla="*/ 1798168 w 7818120"/>
              <a:gd name="connsiteY4" fmla="*/ 0 h 18288"/>
              <a:gd name="connsiteX5" fmla="*/ 2371496 w 7818120"/>
              <a:gd name="connsiteY5" fmla="*/ 0 h 18288"/>
              <a:gd name="connsiteX6" fmla="*/ 2944825 w 7818120"/>
              <a:gd name="connsiteY6" fmla="*/ 0 h 18288"/>
              <a:gd name="connsiteX7" fmla="*/ 3752698 w 7818120"/>
              <a:gd name="connsiteY7" fmla="*/ 0 h 18288"/>
              <a:gd name="connsiteX8" fmla="*/ 4247845 w 7818120"/>
              <a:gd name="connsiteY8" fmla="*/ 0 h 18288"/>
              <a:gd name="connsiteX9" fmla="*/ 5055718 w 7818120"/>
              <a:gd name="connsiteY9" fmla="*/ 0 h 18288"/>
              <a:gd name="connsiteX10" fmla="*/ 5863590 w 7818120"/>
              <a:gd name="connsiteY10" fmla="*/ 0 h 18288"/>
              <a:gd name="connsiteX11" fmla="*/ 6515100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401154 w 7818120"/>
              <a:gd name="connsiteY14" fmla="*/ 18288 h 18288"/>
              <a:gd name="connsiteX15" fmla="*/ 6593281 w 7818120"/>
              <a:gd name="connsiteY15" fmla="*/ 18288 h 18288"/>
              <a:gd name="connsiteX16" fmla="*/ 6098134 w 7818120"/>
              <a:gd name="connsiteY16" fmla="*/ 18288 h 18288"/>
              <a:gd name="connsiteX17" fmla="*/ 5446624 w 7818120"/>
              <a:gd name="connsiteY17" fmla="*/ 18288 h 18288"/>
              <a:gd name="connsiteX18" fmla="*/ 4638751 w 7818120"/>
              <a:gd name="connsiteY18" fmla="*/ 18288 h 18288"/>
              <a:gd name="connsiteX19" fmla="*/ 3987241 w 7818120"/>
              <a:gd name="connsiteY19" fmla="*/ 18288 h 18288"/>
              <a:gd name="connsiteX20" fmla="*/ 3570275 w 7818120"/>
              <a:gd name="connsiteY20" fmla="*/ 18288 h 18288"/>
              <a:gd name="connsiteX21" fmla="*/ 3075127 w 7818120"/>
              <a:gd name="connsiteY21" fmla="*/ 18288 h 18288"/>
              <a:gd name="connsiteX22" fmla="*/ 2267255 w 7818120"/>
              <a:gd name="connsiteY22" fmla="*/ 18288 h 18288"/>
              <a:gd name="connsiteX23" fmla="*/ 1615745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18120" h="18288" fill="none" extrusionOk="0">
                <a:moveTo>
                  <a:pt x="0" y="0"/>
                </a:moveTo>
                <a:cubicBezTo>
                  <a:pt x="101002" y="-20048"/>
                  <a:pt x="215808" y="13837"/>
                  <a:pt x="416966" y="0"/>
                </a:cubicBezTo>
                <a:cubicBezTo>
                  <a:pt x="573264" y="9422"/>
                  <a:pt x="897859" y="4188"/>
                  <a:pt x="1146658" y="0"/>
                </a:cubicBezTo>
                <a:cubicBezTo>
                  <a:pt x="1409722" y="12227"/>
                  <a:pt x="1377475" y="-3286"/>
                  <a:pt x="1563624" y="0"/>
                </a:cubicBezTo>
                <a:cubicBezTo>
                  <a:pt x="1758084" y="11330"/>
                  <a:pt x="1967746" y="-7403"/>
                  <a:pt x="2136953" y="0"/>
                </a:cubicBezTo>
                <a:cubicBezTo>
                  <a:pt x="2354826" y="-5751"/>
                  <a:pt x="2687014" y="20029"/>
                  <a:pt x="2944825" y="0"/>
                </a:cubicBezTo>
                <a:cubicBezTo>
                  <a:pt x="3238848" y="15226"/>
                  <a:pt x="3415761" y="33925"/>
                  <a:pt x="3596335" y="0"/>
                </a:cubicBezTo>
                <a:cubicBezTo>
                  <a:pt x="3815108" y="13362"/>
                  <a:pt x="3972448" y="-68797"/>
                  <a:pt x="4326026" y="0"/>
                </a:cubicBezTo>
                <a:cubicBezTo>
                  <a:pt x="4638028" y="39995"/>
                  <a:pt x="4794473" y="211"/>
                  <a:pt x="4899355" y="0"/>
                </a:cubicBezTo>
                <a:cubicBezTo>
                  <a:pt x="5037170" y="-13296"/>
                  <a:pt x="5289722" y="-48609"/>
                  <a:pt x="5550865" y="0"/>
                </a:cubicBezTo>
                <a:cubicBezTo>
                  <a:pt x="5740088" y="19163"/>
                  <a:pt x="6143605" y="-29909"/>
                  <a:pt x="6358738" y="0"/>
                </a:cubicBezTo>
                <a:cubicBezTo>
                  <a:pt x="6556443" y="18955"/>
                  <a:pt x="6741581" y="-22634"/>
                  <a:pt x="6853885" y="0"/>
                </a:cubicBezTo>
                <a:cubicBezTo>
                  <a:pt x="6996029" y="20497"/>
                  <a:pt x="7453286" y="6658"/>
                  <a:pt x="7818120" y="0"/>
                </a:cubicBezTo>
                <a:cubicBezTo>
                  <a:pt x="7817552" y="7862"/>
                  <a:pt x="7817901" y="13269"/>
                  <a:pt x="7818120" y="18288"/>
                </a:cubicBezTo>
                <a:cubicBezTo>
                  <a:pt x="7701883" y="-33961"/>
                  <a:pt x="7395843" y="8437"/>
                  <a:pt x="7244791" y="18288"/>
                </a:cubicBezTo>
                <a:cubicBezTo>
                  <a:pt x="7088282" y="14407"/>
                  <a:pt x="6958165" y="20902"/>
                  <a:pt x="6827825" y="18288"/>
                </a:cubicBezTo>
                <a:cubicBezTo>
                  <a:pt x="6715653" y="-2805"/>
                  <a:pt x="6356779" y="33124"/>
                  <a:pt x="6176315" y="18288"/>
                </a:cubicBezTo>
                <a:cubicBezTo>
                  <a:pt x="6015867" y="-5301"/>
                  <a:pt x="5852369" y="-275"/>
                  <a:pt x="5681167" y="18288"/>
                </a:cubicBezTo>
                <a:cubicBezTo>
                  <a:pt x="5508002" y="48742"/>
                  <a:pt x="5304989" y="-7247"/>
                  <a:pt x="5029657" y="18288"/>
                </a:cubicBezTo>
                <a:cubicBezTo>
                  <a:pt x="4760375" y="46790"/>
                  <a:pt x="4637400" y="35678"/>
                  <a:pt x="4378147" y="18288"/>
                </a:cubicBezTo>
                <a:cubicBezTo>
                  <a:pt x="4094943" y="8043"/>
                  <a:pt x="4037303" y="27568"/>
                  <a:pt x="3726637" y="18288"/>
                </a:cubicBezTo>
                <a:cubicBezTo>
                  <a:pt x="3400340" y="-2459"/>
                  <a:pt x="3320728" y="61058"/>
                  <a:pt x="3075127" y="18288"/>
                </a:cubicBezTo>
                <a:cubicBezTo>
                  <a:pt x="2809301" y="-25757"/>
                  <a:pt x="2702630" y="16477"/>
                  <a:pt x="2501798" y="18288"/>
                </a:cubicBezTo>
                <a:cubicBezTo>
                  <a:pt x="2308686" y="20751"/>
                  <a:pt x="2079466" y="5550"/>
                  <a:pt x="1772107" y="18288"/>
                </a:cubicBezTo>
                <a:cubicBezTo>
                  <a:pt x="1420202" y="47064"/>
                  <a:pt x="1431765" y="28913"/>
                  <a:pt x="1120597" y="18288"/>
                </a:cubicBezTo>
                <a:cubicBezTo>
                  <a:pt x="791266" y="31607"/>
                  <a:pt x="235945" y="82322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7818120" h="18288" stroke="0" extrusionOk="0">
                <a:moveTo>
                  <a:pt x="0" y="0"/>
                </a:moveTo>
                <a:cubicBezTo>
                  <a:pt x="161767" y="-7030"/>
                  <a:pt x="286873" y="-11228"/>
                  <a:pt x="573329" y="0"/>
                </a:cubicBezTo>
                <a:cubicBezTo>
                  <a:pt x="860952" y="-8429"/>
                  <a:pt x="823968" y="-2420"/>
                  <a:pt x="990295" y="0"/>
                </a:cubicBezTo>
                <a:cubicBezTo>
                  <a:pt x="1144921" y="-13846"/>
                  <a:pt x="1288801" y="10931"/>
                  <a:pt x="1394232" y="0"/>
                </a:cubicBezTo>
                <a:cubicBezTo>
                  <a:pt x="1499663" y="-10931"/>
                  <a:pt x="1677634" y="10318"/>
                  <a:pt x="1798168" y="0"/>
                </a:cubicBezTo>
                <a:cubicBezTo>
                  <a:pt x="2021167" y="5465"/>
                  <a:pt x="2087775" y="-15972"/>
                  <a:pt x="2371496" y="0"/>
                </a:cubicBezTo>
                <a:cubicBezTo>
                  <a:pt x="2646084" y="3640"/>
                  <a:pt x="2709294" y="-15431"/>
                  <a:pt x="2944825" y="0"/>
                </a:cubicBezTo>
                <a:cubicBezTo>
                  <a:pt x="3182104" y="39801"/>
                  <a:pt x="3563508" y="7189"/>
                  <a:pt x="3752698" y="0"/>
                </a:cubicBezTo>
                <a:cubicBezTo>
                  <a:pt x="4004713" y="-51688"/>
                  <a:pt x="4111759" y="8465"/>
                  <a:pt x="4247845" y="0"/>
                </a:cubicBezTo>
                <a:cubicBezTo>
                  <a:pt x="4409051" y="-38636"/>
                  <a:pt x="4840912" y="-6880"/>
                  <a:pt x="5055718" y="0"/>
                </a:cubicBezTo>
                <a:cubicBezTo>
                  <a:pt x="5318987" y="12828"/>
                  <a:pt x="5464207" y="16349"/>
                  <a:pt x="5863590" y="0"/>
                </a:cubicBezTo>
                <a:cubicBezTo>
                  <a:pt x="6258188" y="21536"/>
                  <a:pt x="6373895" y="-20866"/>
                  <a:pt x="6515100" y="0"/>
                </a:cubicBezTo>
                <a:cubicBezTo>
                  <a:pt x="6673199" y="-42487"/>
                  <a:pt x="7368245" y="-124798"/>
                  <a:pt x="7818120" y="0"/>
                </a:cubicBezTo>
                <a:cubicBezTo>
                  <a:pt x="7818163" y="8895"/>
                  <a:pt x="7818750" y="9828"/>
                  <a:pt x="7818120" y="18288"/>
                </a:cubicBezTo>
                <a:cubicBezTo>
                  <a:pt x="7615777" y="-1071"/>
                  <a:pt x="7527543" y="-5750"/>
                  <a:pt x="7401154" y="18288"/>
                </a:cubicBezTo>
                <a:cubicBezTo>
                  <a:pt x="7322611" y="47896"/>
                  <a:pt x="6964426" y="-24966"/>
                  <a:pt x="6593281" y="18288"/>
                </a:cubicBezTo>
                <a:cubicBezTo>
                  <a:pt x="6260055" y="33833"/>
                  <a:pt x="6287545" y="-3963"/>
                  <a:pt x="6098134" y="18288"/>
                </a:cubicBezTo>
                <a:cubicBezTo>
                  <a:pt x="5900337" y="14995"/>
                  <a:pt x="5605990" y="72621"/>
                  <a:pt x="5446624" y="18288"/>
                </a:cubicBezTo>
                <a:cubicBezTo>
                  <a:pt x="5244167" y="-23104"/>
                  <a:pt x="4914971" y="-34358"/>
                  <a:pt x="4638751" y="18288"/>
                </a:cubicBezTo>
                <a:cubicBezTo>
                  <a:pt x="4353273" y="8380"/>
                  <a:pt x="4297533" y="13876"/>
                  <a:pt x="3987241" y="18288"/>
                </a:cubicBezTo>
                <a:cubicBezTo>
                  <a:pt x="3687723" y="41876"/>
                  <a:pt x="3776181" y="30039"/>
                  <a:pt x="3570275" y="18288"/>
                </a:cubicBezTo>
                <a:cubicBezTo>
                  <a:pt x="3396160" y="10249"/>
                  <a:pt x="3285909" y="48310"/>
                  <a:pt x="3075127" y="18288"/>
                </a:cubicBezTo>
                <a:cubicBezTo>
                  <a:pt x="2869474" y="41512"/>
                  <a:pt x="2676329" y="4972"/>
                  <a:pt x="2267255" y="18288"/>
                </a:cubicBezTo>
                <a:cubicBezTo>
                  <a:pt x="1866401" y="24532"/>
                  <a:pt x="1882987" y="25696"/>
                  <a:pt x="1615745" y="18288"/>
                </a:cubicBezTo>
                <a:cubicBezTo>
                  <a:pt x="1346085" y="13379"/>
                  <a:pt x="1323312" y="12392"/>
                  <a:pt x="1120597" y="18288"/>
                </a:cubicBezTo>
                <a:cubicBezTo>
                  <a:pt x="940237" y="-60975"/>
                  <a:pt x="569386" y="27591"/>
                  <a:pt x="0" y="18288"/>
                </a:cubicBezTo>
                <a:cubicBezTo>
                  <a:pt x="1751" y="14440"/>
                  <a:pt x="-1272" y="7740"/>
                  <a:pt x="0" y="0"/>
                </a:cubicBezTo>
                <a:close/>
              </a:path>
              <a:path w="7818120" h="18288" fill="none" stroke="0" extrusionOk="0">
                <a:moveTo>
                  <a:pt x="0" y="0"/>
                </a:moveTo>
                <a:cubicBezTo>
                  <a:pt x="102311" y="-24031"/>
                  <a:pt x="206428" y="20084"/>
                  <a:pt x="416966" y="0"/>
                </a:cubicBezTo>
                <a:cubicBezTo>
                  <a:pt x="662339" y="-9883"/>
                  <a:pt x="833564" y="-11910"/>
                  <a:pt x="1146658" y="0"/>
                </a:cubicBezTo>
                <a:cubicBezTo>
                  <a:pt x="1398993" y="16754"/>
                  <a:pt x="1378239" y="-4997"/>
                  <a:pt x="1563624" y="0"/>
                </a:cubicBezTo>
                <a:cubicBezTo>
                  <a:pt x="1738265" y="3015"/>
                  <a:pt x="2006667" y="23864"/>
                  <a:pt x="2136953" y="0"/>
                </a:cubicBezTo>
                <a:cubicBezTo>
                  <a:pt x="2338524" y="-3063"/>
                  <a:pt x="2693378" y="-15904"/>
                  <a:pt x="2944825" y="0"/>
                </a:cubicBezTo>
                <a:cubicBezTo>
                  <a:pt x="3201439" y="-13695"/>
                  <a:pt x="3379198" y="46243"/>
                  <a:pt x="3596335" y="0"/>
                </a:cubicBezTo>
                <a:cubicBezTo>
                  <a:pt x="3778868" y="-61549"/>
                  <a:pt x="3979469" y="3461"/>
                  <a:pt x="4326026" y="0"/>
                </a:cubicBezTo>
                <a:cubicBezTo>
                  <a:pt x="4670641" y="40397"/>
                  <a:pt x="4801160" y="2093"/>
                  <a:pt x="4899355" y="0"/>
                </a:cubicBezTo>
                <a:cubicBezTo>
                  <a:pt x="4972821" y="-4221"/>
                  <a:pt x="5326959" y="8892"/>
                  <a:pt x="5550865" y="0"/>
                </a:cubicBezTo>
                <a:cubicBezTo>
                  <a:pt x="5793178" y="12267"/>
                  <a:pt x="6146346" y="-4531"/>
                  <a:pt x="6358738" y="0"/>
                </a:cubicBezTo>
                <a:cubicBezTo>
                  <a:pt x="6580825" y="49349"/>
                  <a:pt x="6739467" y="13524"/>
                  <a:pt x="6853885" y="0"/>
                </a:cubicBezTo>
                <a:cubicBezTo>
                  <a:pt x="7057243" y="-60557"/>
                  <a:pt x="7415107" y="-58698"/>
                  <a:pt x="7818120" y="0"/>
                </a:cubicBezTo>
                <a:cubicBezTo>
                  <a:pt x="7817705" y="7748"/>
                  <a:pt x="7817189" y="13015"/>
                  <a:pt x="7818120" y="18288"/>
                </a:cubicBezTo>
                <a:cubicBezTo>
                  <a:pt x="7693944" y="-3615"/>
                  <a:pt x="7376376" y="-6677"/>
                  <a:pt x="7244791" y="18288"/>
                </a:cubicBezTo>
                <a:cubicBezTo>
                  <a:pt x="7100086" y="-5717"/>
                  <a:pt x="6942350" y="35421"/>
                  <a:pt x="6827825" y="18288"/>
                </a:cubicBezTo>
                <a:cubicBezTo>
                  <a:pt x="6691364" y="27873"/>
                  <a:pt x="6342432" y="37332"/>
                  <a:pt x="6176315" y="18288"/>
                </a:cubicBezTo>
                <a:cubicBezTo>
                  <a:pt x="6012850" y="28657"/>
                  <a:pt x="5862979" y="-980"/>
                  <a:pt x="5681167" y="18288"/>
                </a:cubicBezTo>
                <a:cubicBezTo>
                  <a:pt x="5485624" y="71662"/>
                  <a:pt x="5295851" y="1288"/>
                  <a:pt x="5029657" y="18288"/>
                </a:cubicBezTo>
                <a:cubicBezTo>
                  <a:pt x="4753680" y="49046"/>
                  <a:pt x="4640335" y="38506"/>
                  <a:pt x="4378147" y="18288"/>
                </a:cubicBezTo>
                <a:cubicBezTo>
                  <a:pt x="4103046" y="-4537"/>
                  <a:pt x="4022480" y="43848"/>
                  <a:pt x="3726637" y="18288"/>
                </a:cubicBezTo>
                <a:cubicBezTo>
                  <a:pt x="3429109" y="3476"/>
                  <a:pt x="3316488" y="61415"/>
                  <a:pt x="3075127" y="18288"/>
                </a:cubicBezTo>
                <a:cubicBezTo>
                  <a:pt x="2821014" y="6093"/>
                  <a:pt x="2665050" y="-11263"/>
                  <a:pt x="2501798" y="18288"/>
                </a:cubicBezTo>
                <a:cubicBezTo>
                  <a:pt x="2343345" y="29394"/>
                  <a:pt x="2120041" y="-50427"/>
                  <a:pt x="1772107" y="18288"/>
                </a:cubicBezTo>
                <a:cubicBezTo>
                  <a:pt x="1424078" y="50665"/>
                  <a:pt x="1427418" y="32572"/>
                  <a:pt x="1120597" y="18288"/>
                </a:cubicBezTo>
                <a:cubicBezTo>
                  <a:pt x="796486" y="45938"/>
                  <a:pt x="243712" y="47798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18120"/>
                      <a:gd name="connsiteY0" fmla="*/ 0 h 18288"/>
                      <a:gd name="connsiteX1" fmla="*/ 416966 w 7818120"/>
                      <a:gd name="connsiteY1" fmla="*/ 0 h 18288"/>
                      <a:gd name="connsiteX2" fmla="*/ 1146658 w 7818120"/>
                      <a:gd name="connsiteY2" fmla="*/ 0 h 18288"/>
                      <a:gd name="connsiteX3" fmla="*/ 1563624 w 7818120"/>
                      <a:gd name="connsiteY3" fmla="*/ 0 h 18288"/>
                      <a:gd name="connsiteX4" fmla="*/ 2136953 w 7818120"/>
                      <a:gd name="connsiteY4" fmla="*/ 0 h 18288"/>
                      <a:gd name="connsiteX5" fmla="*/ 2944825 w 7818120"/>
                      <a:gd name="connsiteY5" fmla="*/ 0 h 18288"/>
                      <a:gd name="connsiteX6" fmla="*/ 3596335 w 7818120"/>
                      <a:gd name="connsiteY6" fmla="*/ 0 h 18288"/>
                      <a:gd name="connsiteX7" fmla="*/ 4326026 w 7818120"/>
                      <a:gd name="connsiteY7" fmla="*/ 0 h 18288"/>
                      <a:gd name="connsiteX8" fmla="*/ 4899355 w 7818120"/>
                      <a:gd name="connsiteY8" fmla="*/ 0 h 18288"/>
                      <a:gd name="connsiteX9" fmla="*/ 5550865 w 7818120"/>
                      <a:gd name="connsiteY9" fmla="*/ 0 h 18288"/>
                      <a:gd name="connsiteX10" fmla="*/ 6358738 w 7818120"/>
                      <a:gd name="connsiteY10" fmla="*/ 0 h 18288"/>
                      <a:gd name="connsiteX11" fmla="*/ 6853885 w 7818120"/>
                      <a:gd name="connsiteY11" fmla="*/ 0 h 18288"/>
                      <a:gd name="connsiteX12" fmla="*/ 7818120 w 7818120"/>
                      <a:gd name="connsiteY12" fmla="*/ 0 h 18288"/>
                      <a:gd name="connsiteX13" fmla="*/ 7818120 w 7818120"/>
                      <a:gd name="connsiteY13" fmla="*/ 18288 h 18288"/>
                      <a:gd name="connsiteX14" fmla="*/ 7244791 w 7818120"/>
                      <a:gd name="connsiteY14" fmla="*/ 18288 h 18288"/>
                      <a:gd name="connsiteX15" fmla="*/ 6827825 w 7818120"/>
                      <a:gd name="connsiteY15" fmla="*/ 18288 h 18288"/>
                      <a:gd name="connsiteX16" fmla="*/ 6176315 w 7818120"/>
                      <a:gd name="connsiteY16" fmla="*/ 18288 h 18288"/>
                      <a:gd name="connsiteX17" fmla="*/ 5681167 w 7818120"/>
                      <a:gd name="connsiteY17" fmla="*/ 18288 h 18288"/>
                      <a:gd name="connsiteX18" fmla="*/ 5029657 w 7818120"/>
                      <a:gd name="connsiteY18" fmla="*/ 18288 h 18288"/>
                      <a:gd name="connsiteX19" fmla="*/ 4378147 w 7818120"/>
                      <a:gd name="connsiteY19" fmla="*/ 18288 h 18288"/>
                      <a:gd name="connsiteX20" fmla="*/ 3726637 w 7818120"/>
                      <a:gd name="connsiteY20" fmla="*/ 18288 h 18288"/>
                      <a:gd name="connsiteX21" fmla="*/ 3075127 w 7818120"/>
                      <a:gd name="connsiteY21" fmla="*/ 18288 h 18288"/>
                      <a:gd name="connsiteX22" fmla="*/ 2501798 w 7818120"/>
                      <a:gd name="connsiteY22" fmla="*/ 18288 h 18288"/>
                      <a:gd name="connsiteX23" fmla="*/ 1772107 w 7818120"/>
                      <a:gd name="connsiteY23" fmla="*/ 18288 h 18288"/>
                      <a:gd name="connsiteX24" fmla="*/ 1120597 w 7818120"/>
                      <a:gd name="connsiteY24" fmla="*/ 18288 h 18288"/>
                      <a:gd name="connsiteX25" fmla="*/ 0 w 7818120"/>
                      <a:gd name="connsiteY25" fmla="*/ 18288 h 18288"/>
                      <a:gd name="connsiteX26" fmla="*/ 0 w 7818120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818120" h="18288" fill="none" extrusionOk="0">
                        <a:moveTo>
                          <a:pt x="0" y="0"/>
                        </a:moveTo>
                        <a:cubicBezTo>
                          <a:pt x="121520" y="-12182"/>
                          <a:pt x="211324" y="18247"/>
                          <a:pt x="416966" y="0"/>
                        </a:cubicBezTo>
                        <a:cubicBezTo>
                          <a:pt x="622608" y="-18247"/>
                          <a:pt x="891241" y="-13744"/>
                          <a:pt x="1146658" y="0"/>
                        </a:cubicBezTo>
                        <a:cubicBezTo>
                          <a:pt x="1402075" y="13744"/>
                          <a:pt x="1378880" y="-8543"/>
                          <a:pt x="1563624" y="0"/>
                        </a:cubicBezTo>
                        <a:cubicBezTo>
                          <a:pt x="1748368" y="8543"/>
                          <a:pt x="1972300" y="7443"/>
                          <a:pt x="2136953" y="0"/>
                        </a:cubicBezTo>
                        <a:cubicBezTo>
                          <a:pt x="2301606" y="-7443"/>
                          <a:pt x="2679634" y="12382"/>
                          <a:pt x="2944825" y="0"/>
                        </a:cubicBezTo>
                        <a:cubicBezTo>
                          <a:pt x="3210016" y="-12382"/>
                          <a:pt x="3409232" y="17967"/>
                          <a:pt x="3596335" y="0"/>
                        </a:cubicBezTo>
                        <a:cubicBezTo>
                          <a:pt x="3783438" y="-17967"/>
                          <a:pt x="4002523" y="-28578"/>
                          <a:pt x="4326026" y="0"/>
                        </a:cubicBezTo>
                        <a:cubicBezTo>
                          <a:pt x="4649529" y="28578"/>
                          <a:pt x="4777384" y="-3624"/>
                          <a:pt x="4899355" y="0"/>
                        </a:cubicBezTo>
                        <a:cubicBezTo>
                          <a:pt x="5021326" y="3624"/>
                          <a:pt x="5317653" y="1281"/>
                          <a:pt x="5550865" y="0"/>
                        </a:cubicBezTo>
                        <a:cubicBezTo>
                          <a:pt x="5784077" y="-1281"/>
                          <a:pt x="6142956" y="-39637"/>
                          <a:pt x="6358738" y="0"/>
                        </a:cubicBezTo>
                        <a:cubicBezTo>
                          <a:pt x="6574520" y="39637"/>
                          <a:pt x="6724785" y="-4460"/>
                          <a:pt x="6853885" y="0"/>
                        </a:cubicBezTo>
                        <a:cubicBezTo>
                          <a:pt x="6982985" y="4460"/>
                          <a:pt x="7403044" y="-1955"/>
                          <a:pt x="7818120" y="0"/>
                        </a:cubicBezTo>
                        <a:cubicBezTo>
                          <a:pt x="7817988" y="7702"/>
                          <a:pt x="7817908" y="13511"/>
                          <a:pt x="7818120" y="18288"/>
                        </a:cubicBezTo>
                        <a:cubicBezTo>
                          <a:pt x="7698847" y="-3267"/>
                          <a:pt x="7390924" y="22979"/>
                          <a:pt x="7244791" y="18288"/>
                        </a:cubicBezTo>
                        <a:cubicBezTo>
                          <a:pt x="7098658" y="13597"/>
                          <a:pt x="6952735" y="29357"/>
                          <a:pt x="6827825" y="18288"/>
                        </a:cubicBezTo>
                        <a:cubicBezTo>
                          <a:pt x="6702915" y="7219"/>
                          <a:pt x="6338661" y="34530"/>
                          <a:pt x="6176315" y="18288"/>
                        </a:cubicBezTo>
                        <a:cubicBezTo>
                          <a:pt x="6013969" y="2047"/>
                          <a:pt x="5850602" y="6362"/>
                          <a:pt x="5681167" y="18288"/>
                        </a:cubicBezTo>
                        <a:cubicBezTo>
                          <a:pt x="5511732" y="30214"/>
                          <a:pt x="5312143" y="419"/>
                          <a:pt x="5029657" y="18288"/>
                        </a:cubicBezTo>
                        <a:cubicBezTo>
                          <a:pt x="4747171" y="36158"/>
                          <a:pt x="4655062" y="30740"/>
                          <a:pt x="4378147" y="18288"/>
                        </a:cubicBezTo>
                        <a:cubicBezTo>
                          <a:pt x="4101232" y="5837"/>
                          <a:pt x="4037646" y="44706"/>
                          <a:pt x="3726637" y="18288"/>
                        </a:cubicBezTo>
                        <a:cubicBezTo>
                          <a:pt x="3415628" y="-8130"/>
                          <a:pt x="3321756" y="45507"/>
                          <a:pt x="3075127" y="18288"/>
                        </a:cubicBezTo>
                        <a:cubicBezTo>
                          <a:pt x="2828498" y="-8931"/>
                          <a:pt x="2684733" y="14853"/>
                          <a:pt x="2501798" y="18288"/>
                        </a:cubicBezTo>
                        <a:cubicBezTo>
                          <a:pt x="2318863" y="21723"/>
                          <a:pt x="2121844" y="-13013"/>
                          <a:pt x="1772107" y="18288"/>
                        </a:cubicBezTo>
                        <a:cubicBezTo>
                          <a:pt x="1422370" y="49589"/>
                          <a:pt x="1431548" y="31666"/>
                          <a:pt x="1120597" y="18288"/>
                        </a:cubicBezTo>
                        <a:cubicBezTo>
                          <a:pt x="809646" y="4911"/>
                          <a:pt x="246393" y="5624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7818120" h="18288" stroke="0" extrusionOk="0">
                        <a:moveTo>
                          <a:pt x="0" y="0"/>
                        </a:moveTo>
                        <a:cubicBezTo>
                          <a:pt x="177487" y="-4302"/>
                          <a:pt x="287499" y="4997"/>
                          <a:pt x="573329" y="0"/>
                        </a:cubicBezTo>
                        <a:cubicBezTo>
                          <a:pt x="859159" y="-4997"/>
                          <a:pt x="821965" y="-336"/>
                          <a:pt x="990295" y="0"/>
                        </a:cubicBezTo>
                        <a:cubicBezTo>
                          <a:pt x="1158625" y="336"/>
                          <a:pt x="1587918" y="-4681"/>
                          <a:pt x="1798168" y="0"/>
                        </a:cubicBezTo>
                        <a:cubicBezTo>
                          <a:pt x="2008418" y="4681"/>
                          <a:pt x="2088841" y="-2754"/>
                          <a:pt x="2371496" y="0"/>
                        </a:cubicBezTo>
                        <a:cubicBezTo>
                          <a:pt x="2654151" y="2754"/>
                          <a:pt x="2701462" y="-24976"/>
                          <a:pt x="2944825" y="0"/>
                        </a:cubicBezTo>
                        <a:cubicBezTo>
                          <a:pt x="3188188" y="24976"/>
                          <a:pt x="3511636" y="25407"/>
                          <a:pt x="3752698" y="0"/>
                        </a:cubicBezTo>
                        <a:cubicBezTo>
                          <a:pt x="3993760" y="-25407"/>
                          <a:pt x="4107153" y="6432"/>
                          <a:pt x="4247845" y="0"/>
                        </a:cubicBezTo>
                        <a:cubicBezTo>
                          <a:pt x="4388537" y="-6432"/>
                          <a:pt x="4835598" y="-5108"/>
                          <a:pt x="5055718" y="0"/>
                        </a:cubicBezTo>
                        <a:cubicBezTo>
                          <a:pt x="5275838" y="5108"/>
                          <a:pt x="5461006" y="-24536"/>
                          <a:pt x="5863590" y="0"/>
                        </a:cubicBezTo>
                        <a:cubicBezTo>
                          <a:pt x="6266174" y="24536"/>
                          <a:pt x="6355549" y="-19657"/>
                          <a:pt x="6515100" y="0"/>
                        </a:cubicBezTo>
                        <a:cubicBezTo>
                          <a:pt x="6674651" y="19657"/>
                          <a:pt x="7275423" y="-57462"/>
                          <a:pt x="7818120" y="0"/>
                        </a:cubicBezTo>
                        <a:cubicBezTo>
                          <a:pt x="7818132" y="8833"/>
                          <a:pt x="7818660" y="9830"/>
                          <a:pt x="7818120" y="18288"/>
                        </a:cubicBezTo>
                        <a:cubicBezTo>
                          <a:pt x="7610240" y="4606"/>
                          <a:pt x="7521789" y="7721"/>
                          <a:pt x="7401154" y="18288"/>
                        </a:cubicBezTo>
                        <a:cubicBezTo>
                          <a:pt x="7280519" y="28855"/>
                          <a:pt x="6930719" y="4225"/>
                          <a:pt x="6593281" y="18288"/>
                        </a:cubicBezTo>
                        <a:cubicBezTo>
                          <a:pt x="6255843" y="32351"/>
                          <a:pt x="6286682" y="1162"/>
                          <a:pt x="6098134" y="18288"/>
                        </a:cubicBezTo>
                        <a:cubicBezTo>
                          <a:pt x="5909586" y="35414"/>
                          <a:pt x="5602789" y="48596"/>
                          <a:pt x="5446624" y="18288"/>
                        </a:cubicBezTo>
                        <a:cubicBezTo>
                          <a:pt x="5290459" y="-12020"/>
                          <a:pt x="4917039" y="21960"/>
                          <a:pt x="4638751" y="18288"/>
                        </a:cubicBezTo>
                        <a:cubicBezTo>
                          <a:pt x="4360463" y="14616"/>
                          <a:pt x="4304690" y="5450"/>
                          <a:pt x="3987241" y="18288"/>
                        </a:cubicBezTo>
                        <a:cubicBezTo>
                          <a:pt x="3669792" y="31127"/>
                          <a:pt x="3758742" y="32551"/>
                          <a:pt x="3570275" y="18288"/>
                        </a:cubicBezTo>
                        <a:cubicBezTo>
                          <a:pt x="3381808" y="4025"/>
                          <a:pt x="3267153" y="36200"/>
                          <a:pt x="3075127" y="18288"/>
                        </a:cubicBezTo>
                        <a:cubicBezTo>
                          <a:pt x="2883101" y="376"/>
                          <a:pt x="2665825" y="10973"/>
                          <a:pt x="2267255" y="18288"/>
                        </a:cubicBezTo>
                        <a:cubicBezTo>
                          <a:pt x="1868685" y="25603"/>
                          <a:pt x="1884698" y="28410"/>
                          <a:pt x="1615745" y="18288"/>
                        </a:cubicBezTo>
                        <a:cubicBezTo>
                          <a:pt x="1346792" y="8167"/>
                          <a:pt x="1320952" y="10430"/>
                          <a:pt x="1120597" y="18288"/>
                        </a:cubicBezTo>
                        <a:cubicBezTo>
                          <a:pt x="920242" y="26146"/>
                          <a:pt x="556507" y="50790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26DE40C1-B5D6-7973-EE42-3B04C702A7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9719693"/>
              </p:ext>
            </p:extLst>
          </p:nvPr>
        </p:nvGraphicFramePr>
        <p:xfrm>
          <a:off x="228600" y="1849959"/>
          <a:ext cx="9067800" cy="4740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74569B-62A7-8DBE-669B-70B121A2E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C0DD-16F7-48E5-AA30-76A92E0252A5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D8C1431A-8842-28C7-D432-9FE57198E8BB}"/>
              </a:ext>
            </a:extLst>
          </p:cNvPr>
          <p:cNvSpPr/>
          <p:nvPr/>
        </p:nvSpPr>
        <p:spPr>
          <a:xfrm>
            <a:off x="7010400" y="267767"/>
            <a:ext cx="1542091" cy="10127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0B78E2-2889-3315-41DB-833CD6C13C32}"/>
              </a:ext>
            </a:extLst>
          </p:cNvPr>
          <p:cNvSpPr/>
          <p:nvPr/>
        </p:nvSpPr>
        <p:spPr>
          <a:xfrm>
            <a:off x="7162800" y="1176863"/>
            <a:ext cx="1219200" cy="118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11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200400" y="1828800"/>
            <a:ext cx="5467350" cy="4328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2" name="object 12"/>
          <p:cNvSpPr/>
          <p:nvPr/>
        </p:nvSpPr>
        <p:spPr>
          <a:xfrm>
            <a:off x="422337" y="1418897"/>
            <a:ext cx="8416863" cy="45719"/>
          </a:xfrm>
          <a:custGeom>
            <a:avLst/>
            <a:gdLst/>
            <a:ahLst/>
            <a:cxnLst/>
            <a:rect l="l" t="t" r="r" b="b"/>
            <a:pathLst>
              <a:path w="8098790" h="12700">
                <a:moveTo>
                  <a:pt x="8098536" y="0"/>
                </a:moveTo>
                <a:lnTo>
                  <a:pt x="0" y="0"/>
                </a:lnTo>
                <a:lnTo>
                  <a:pt x="0" y="12192"/>
                </a:lnTo>
                <a:lnTo>
                  <a:pt x="8098536" y="12192"/>
                </a:lnTo>
                <a:lnTo>
                  <a:pt x="809853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85800" y="464925"/>
            <a:ext cx="6158104" cy="686246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spcBef>
                <a:spcPts val="71"/>
              </a:spcBef>
            </a:pPr>
            <a:r>
              <a:rPr spc="-4" dirty="0">
                <a:solidFill>
                  <a:srgbClr val="C00000"/>
                </a:solidFill>
                <a:cs typeface="Liberation Sans Narrow"/>
              </a:rPr>
              <a:t>Strategic</a:t>
            </a:r>
            <a:r>
              <a:rPr spc="-26" dirty="0">
                <a:solidFill>
                  <a:srgbClr val="C00000"/>
                </a:solidFill>
                <a:cs typeface="Liberation Sans Narrow"/>
              </a:rPr>
              <a:t> </a:t>
            </a:r>
            <a:r>
              <a:rPr spc="-8" dirty="0">
                <a:solidFill>
                  <a:srgbClr val="C00000"/>
                </a:solidFill>
                <a:cs typeface="Liberation Sans Narrow"/>
              </a:rPr>
              <a:t>Statement</a:t>
            </a:r>
          </a:p>
        </p:txBody>
      </p:sp>
      <p:sp>
        <p:nvSpPr>
          <p:cNvPr id="21" name="object 21"/>
          <p:cNvSpPr/>
          <p:nvPr/>
        </p:nvSpPr>
        <p:spPr>
          <a:xfrm>
            <a:off x="7357110" y="381000"/>
            <a:ext cx="1143000" cy="737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928530A-5546-D4F8-4225-4715F65F5C17}"/>
              </a:ext>
            </a:extLst>
          </p:cNvPr>
          <p:cNvSpPr txBox="1"/>
          <p:nvPr/>
        </p:nvSpPr>
        <p:spPr>
          <a:xfrm>
            <a:off x="417257" y="1732342"/>
            <a:ext cx="2343150" cy="4595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MISSION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6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will produce high-quality active pharmaceutical ingredients that will surpass the requirements of pharmaceutical manufacturers. As a result, our clients will reward us for our leadership by increasing our sales, profits, and value creation, which will benefit our employees, shareholders, and the communities where we live and work.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5" y="6606433"/>
            <a:ext cx="9141715" cy="57151"/>
          </a:xfrm>
          <a:custGeom>
            <a:avLst/>
            <a:gdLst/>
            <a:ahLst/>
            <a:cxnLst/>
            <a:rect l="l" t="t" r="r" b="b"/>
            <a:pathLst>
              <a:path w="12189460" h="457200">
                <a:moveTo>
                  <a:pt x="12188952" y="0"/>
                </a:moveTo>
                <a:lnTo>
                  <a:pt x="0" y="0"/>
                </a:lnTo>
                <a:lnTo>
                  <a:pt x="0" y="457199"/>
                </a:lnTo>
                <a:lnTo>
                  <a:pt x="12188952" y="457199"/>
                </a:lnTo>
                <a:lnTo>
                  <a:pt x="1218895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249391" y="60440"/>
            <a:ext cx="6372701" cy="517930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9525">
              <a:spcBef>
                <a:spcPts val="79"/>
              </a:spcBef>
            </a:pPr>
            <a:r>
              <a:rPr lang="en-US" sz="3200" b="1" spc="-217" dirty="0">
                <a:solidFill>
                  <a:srgbClr val="C00000"/>
                </a:solidFill>
              </a:rPr>
              <a:t>Puerto Rico</a:t>
            </a:r>
            <a:r>
              <a:rPr sz="3200" b="1" spc="-341" dirty="0">
                <a:solidFill>
                  <a:srgbClr val="C00000"/>
                </a:solidFill>
              </a:rPr>
              <a:t> </a:t>
            </a:r>
            <a:r>
              <a:rPr sz="3200" b="1" spc="431" dirty="0">
                <a:solidFill>
                  <a:srgbClr val="C00000"/>
                </a:solidFill>
              </a:rPr>
              <a:t>–</a:t>
            </a:r>
            <a:r>
              <a:rPr sz="3200" b="1" spc="-86" dirty="0">
                <a:solidFill>
                  <a:srgbClr val="C00000"/>
                </a:solidFill>
              </a:rPr>
              <a:t>US</a:t>
            </a:r>
            <a:r>
              <a:rPr sz="3200" b="1" spc="-330" dirty="0">
                <a:solidFill>
                  <a:srgbClr val="C00000"/>
                </a:solidFill>
              </a:rPr>
              <a:t> </a:t>
            </a:r>
            <a:r>
              <a:rPr sz="3200" b="1" spc="-244" dirty="0">
                <a:solidFill>
                  <a:srgbClr val="C00000"/>
                </a:solidFill>
              </a:rPr>
              <a:t>Territory</a:t>
            </a:r>
            <a:endParaRPr sz="3200" b="1" dirty="0">
              <a:solidFill>
                <a:srgbClr val="C00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FB28A8-203B-5CB0-9A23-F555A7D721D3}"/>
              </a:ext>
            </a:extLst>
          </p:cNvPr>
          <p:cNvCxnSpPr/>
          <p:nvPr/>
        </p:nvCxnSpPr>
        <p:spPr>
          <a:xfrm>
            <a:off x="274866" y="698992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B51642B-33F3-6696-A822-47811715F88A}"/>
              </a:ext>
            </a:extLst>
          </p:cNvPr>
          <p:cNvSpPr txBox="1"/>
          <p:nvPr/>
        </p:nvSpPr>
        <p:spPr>
          <a:xfrm>
            <a:off x="298254" y="6044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dirty="0">
                <a:solidFill>
                  <a:srgbClr val="BE0023"/>
                </a:solidFill>
              </a:rPr>
              <a:t>Site Location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E002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16" name="Picture 15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9C61D9B2-1D29-694E-E4E7-40A92D78C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2472" y="859910"/>
            <a:ext cx="3124201" cy="195311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EBBEB38-B94A-FCB9-51A6-DC83E315AF9F}"/>
              </a:ext>
            </a:extLst>
          </p:cNvPr>
          <p:cNvGrpSpPr/>
          <p:nvPr/>
        </p:nvGrpSpPr>
        <p:grpSpPr>
          <a:xfrm>
            <a:off x="0" y="3251926"/>
            <a:ext cx="9141715" cy="3142415"/>
            <a:chOff x="13223" y="3110420"/>
            <a:chExt cx="9144000" cy="3075448"/>
          </a:xfrm>
          <a:effectLst>
            <a:outerShdw blurRad="50800" dist="50800" dir="5400000" algn="ctr" rotWithShape="0">
              <a:schemeClr val="tx1"/>
            </a:outerShdw>
          </a:effectLst>
        </p:grpSpPr>
        <p:grpSp>
          <p:nvGrpSpPr>
            <p:cNvPr id="3" name="object 3"/>
            <p:cNvGrpSpPr/>
            <p:nvPr/>
          </p:nvGrpSpPr>
          <p:grpSpPr>
            <a:xfrm>
              <a:off x="13223" y="3110420"/>
              <a:ext cx="9144000" cy="3075448"/>
              <a:chOff x="33731" y="1701078"/>
              <a:chExt cx="12192000" cy="4151377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33731" y="1701078"/>
                <a:ext cx="12192000" cy="415137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7023535" y="4717363"/>
                <a:ext cx="162851" cy="244191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7213529" y="4771628"/>
                <a:ext cx="162851" cy="189926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7403523" y="4554568"/>
                <a:ext cx="163195" cy="407034"/>
              </a:xfrm>
              <a:custGeom>
                <a:avLst/>
                <a:gdLst/>
                <a:ahLst/>
                <a:cxnLst/>
                <a:rect l="l" t="t" r="r" b="b"/>
                <a:pathLst>
                  <a:path w="163195" h="407035">
                    <a:moveTo>
                      <a:pt x="0" y="0"/>
                    </a:moveTo>
                    <a:lnTo>
                      <a:pt x="0" y="406986"/>
                    </a:lnTo>
                    <a:lnTo>
                      <a:pt x="67854" y="406986"/>
                    </a:lnTo>
                    <a:lnTo>
                      <a:pt x="67854" y="366287"/>
                    </a:lnTo>
                    <a:lnTo>
                      <a:pt x="162851" y="366287"/>
                    </a:lnTo>
                    <a:lnTo>
                      <a:pt x="162851" y="339155"/>
                    </a:lnTo>
                    <a:lnTo>
                      <a:pt x="40712" y="339155"/>
                    </a:lnTo>
                    <a:lnTo>
                      <a:pt x="40712" y="312022"/>
                    </a:lnTo>
                    <a:lnTo>
                      <a:pt x="162851" y="312022"/>
                    </a:lnTo>
                    <a:lnTo>
                      <a:pt x="162851" y="284890"/>
                    </a:lnTo>
                    <a:lnTo>
                      <a:pt x="40712" y="284890"/>
                    </a:lnTo>
                    <a:lnTo>
                      <a:pt x="40712" y="257757"/>
                    </a:lnTo>
                    <a:lnTo>
                      <a:pt x="162851" y="257757"/>
                    </a:lnTo>
                    <a:lnTo>
                      <a:pt x="162851" y="230625"/>
                    </a:lnTo>
                    <a:lnTo>
                      <a:pt x="40712" y="230625"/>
                    </a:lnTo>
                    <a:lnTo>
                      <a:pt x="40712" y="203493"/>
                    </a:lnTo>
                    <a:lnTo>
                      <a:pt x="162851" y="203493"/>
                    </a:lnTo>
                    <a:lnTo>
                      <a:pt x="162851" y="176360"/>
                    </a:lnTo>
                    <a:lnTo>
                      <a:pt x="40712" y="176360"/>
                    </a:lnTo>
                    <a:lnTo>
                      <a:pt x="40712" y="149228"/>
                    </a:lnTo>
                    <a:lnTo>
                      <a:pt x="162851" y="149228"/>
                    </a:lnTo>
                    <a:lnTo>
                      <a:pt x="162851" y="122095"/>
                    </a:lnTo>
                    <a:lnTo>
                      <a:pt x="40712" y="122095"/>
                    </a:lnTo>
                    <a:lnTo>
                      <a:pt x="40712" y="94963"/>
                    </a:lnTo>
                    <a:lnTo>
                      <a:pt x="162851" y="94963"/>
                    </a:lnTo>
                    <a:lnTo>
                      <a:pt x="162851" y="74614"/>
                    </a:lnTo>
                    <a:lnTo>
                      <a:pt x="40712" y="74614"/>
                    </a:lnTo>
                    <a:lnTo>
                      <a:pt x="40712" y="47481"/>
                    </a:lnTo>
                    <a:lnTo>
                      <a:pt x="162851" y="47481"/>
                    </a:lnTo>
                    <a:lnTo>
                      <a:pt x="162851" y="20349"/>
                    </a:lnTo>
                    <a:lnTo>
                      <a:pt x="0" y="0"/>
                    </a:lnTo>
                    <a:close/>
                  </a:path>
                  <a:path w="163195" h="407035">
                    <a:moveTo>
                      <a:pt x="162851" y="366287"/>
                    </a:moveTo>
                    <a:lnTo>
                      <a:pt x="94996" y="366287"/>
                    </a:lnTo>
                    <a:lnTo>
                      <a:pt x="94996" y="406986"/>
                    </a:lnTo>
                    <a:lnTo>
                      <a:pt x="162851" y="406986"/>
                    </a:lnTo>
                    <a:lnTo>
                      <a:pt x="162851" y="366287"/>
                    </a:lnTo>
                    <a:close/>
                  </a:path>
                  <a:path w="163195" h="407035">
                    <a:moveTo>
                      <a:pt x="94996" y="312022"/>
                    </a:moveTo>
                    <a:lnTo>
                      <a:pt x="67854" y="312022"/>
                    </a:lnTo>
                    <a:lnTo>
                      <a:pt x="67854" y="339155"/>
                    </a:lnTo>
                    <a:lnTo>
                      <a:pt x="94996" y="339155"/>
                    </a:lnTo>
                    <a:lnTo>
                      <a:pt x="94996" y="312022"/>
                    </a:lnTo>
                    <a:close/>
                  </a:path>
                  <a:path w="163195" h="407035">
                    <a:moveTo>
                      <a:pt x="162851" y="312022"/>
                    </a:moveTo>
                    <a:lnTo>
                      <a:pt x="122138" y="312022"/>
                    </a:lnTo>
                    <a:lnTo>
                      <a:pt x="122138" y="339155"/>
                    </a:lnTo>
                    <a:lnTo>
                      <a:pt x="162851" y="339155"/>
                    </a:lnTo>
                    <a:lnTo>
                      <a:pt x="162851" y="312022"/>
                    </a:lnTo>
                    <a:close/>
                  </a:path>
                  <a:path w="163195" h="407035">
                    <a:moveTo>
                      <a:pt x="94996" y="257757"/>
                    </a:moveTo>
                    <a:lnTo>
                      <a:pt x="67854" y="257757"/>
                    </a:lnTo>
                    <a:lnTo>
                      <a:pt x="67854" y="284890"/>
                    </a:lnTo>
                    <a:lnTo>
                      <a:pt x="94996" y="284890"/>
                    </a:lnTo>
                    <a:lnTo>
                      <a:pt x="94996" y="257757"/>
                    </a:lnTo>
                    <a:close/>
                  </a:path>
                  <a:path w="163195" h="407035">
                    <a:moveTo>
                      <a:pt x="162851" y="257757"/>
                    </a:moveTo>
                    <a:lnTo>
                      <a:pt x="122138" y="257757"/>
                    </a:lnTo>
                    <a:lnTo>
                      <a:pt x="122138" y="284890"/>
                    </a:lnTo>
                    <a:lnTo>
                      <a:pt x="162851" y="284890"/>
                    </a:lnTo>
                    <a:lnTo>
                      <a:pt x="162851" y="257757"/>
                    </a:lnTo>
                    <a:close/>
                  </a:path>
                  <a:path w="163195" h="407035">
                    <a:moveTo>
                      <a:pt x="94996" y="203493"/>
                    </a:moveTo>
                    <a:lnTo>
                      <a:pt x="67854" y="203493"/>
                    </a:lnTo>
                    <a:lnTo>
                      <a:pt x="67854" y="230625"/>
                    </a:lnTo>
                    <a:lnTo>
                      <a:pt x="94996" y="230625"/>
                    </a:lnTo>
                    <a:lnTo>
                      <a:pt x="94996" y="203493"/>
                    </a:lnTo>
                    <a:close/>
                  </a:path>
                  <a:path w="163195" h="407035">
                    <a:moveTo>
                      <a:pt x="162851" y="203493"/>
                    </a:moveTo>
                    <a:lnTo>
                      <a:pt x="122138" y="203493"/>
                    </a:lnTo>
                    <a:lnTo>
                      <a:pt x="122138" y="230625"/>
                    </a:lnTo>
                    <a:lnTo>
                      <a:pt x="162851" y="230625"/>
                    </a:lnTo>
                    <a:lnTo>
                      <a:pt x="162851" y="203493"/>
                    </a:lnTo>
                    <a:close/>
                  </a:path>
                  <a:path w="163195" h="407035">
                    <a:moveTo>
                      <a:pt x="94996" y="149228"/>
                    </a:moveTo>
                    <a:lnTo>
                      <a:pt x="67854" y="149228"/>
                    </a:lnTo>
                    <a:lnTo>
                      <a:pt x="67854" y="176360"/>
                    </a:lnTo>
                    <a:lnTo>
                      <a:pt x="94996" y="176360"/>
                    </a:lnTo>
                    <a:lnTo>
                      <a:pt x="94996" y="149228"/>
                    </a:lnTo>
                    <a:close/>
                  </a:path>
                  <a:path w="163195" h="407035">
                    <a:moveTo>
                      <a:pt x="162851" y="149228"/>
                    </a:moveTo>
                    <a:lnTo>
                      <a:pt x="122138" y="149228"/>
                    </a:lnTo>
                    <a:lnTo>
                      <a:pt x="122138" y="176360"/>
                    </a:lnTo>
                    <a:lnTo>
                      <a:pt x="162851" y="176360"/>
                    </a:lnTo>
                    <a:lnTo>
                      <a:pt x="162851" y="149228"/>
                    </a:lnTo>
                    <a:close/>
                  </a:path>
                  <a:path w="163195" h="407035">
                    <a:moveTo>
                      <a:pt x="94996" y="94963"/>
                    </a:moveTo>
                    <a:lnTo>
                      <a:pt x="67854" y="94963"/>
                    </a:lnTo>
                    <a:lnTo>
                      <a:pt x="67854" y="122095"/>
                    </a:lnTo>
                    <a:lnTo>
                      <a:pt x="94996" y="122095"/>
                    </a:lnTo>
                    <a:lnTo>
                      <a:pt x="94996" y="94963"/>
                    </a:lnTo>
                    <a:close/>
                  </a:path>
                  <a:path w="163195" h="407035">
                    <a:moveTo>
                      <a:pt x="162851" y="94963"/>
                    </a:moveTo>
                    <a:lnTo>
                      <a:pt x="122138" y="94963"/>
                    </a:lnTo>
                    <a:lnTo>
                      <a:pt x="122138" y="122095"/>
                    </a:lnTo>
                    <a:lnTo>
                      <a:pt x="162851" y="122095"/>
                    </a:lnTo>
                    <a:lnTo>
                      <a:pt x="162851" y="94963"/>
                    </a:lnTo>
                    <a:close/>
                  </a:path>
                  <a:path w="163195" h="407035">
                    <a:moveTo>
                      <a:pt x="94996" y="47481"/>
                    </a:moveTo>
                    <a:lnTo>
                      <a:pt x="67854" y="47481"/>
                    </a:lnTo>
                    <a:lnTo>
                      <a:pt x="67854" y="74614"/>
                    </a:lnTo>
                    <a:lnTo>
                      <a:pt x="94996" y="74614"/>
                    </a:lnTo>
                    <a:lnTo>
                      <a:pt x="94996" y="47481"/>
                    </a:lnTo>
                    <a:close/>
                  </a:path>
                  <a:path w="163195" h="407035">
                    <a:moveTo>
                      <a:pt x="162851" y="47481"/>
                    </a:moveTo>
                    <a:lnTo>
                      <a:pt x="122138" y="47481"/>
                    </a:lnTo>
                    <a:lnTo>
                      <a:pt x="122138" y="74614"/>
                    </a:lnTo>
                    <a:lnTo>
                      <a:pt x="162851" y="74614"/>
                    </a:lnTo>
                    <a:lnTo>
                      <a:pt x="162851" y="4748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  <p:sp>
            <p:nvSpPr>
              <p:cNvPr id="8" name="object 8"/>
              <p:cNvSpPr/>
              <p:nvPr/>
            </p:nvSpPr>
            <p:spPr>
              <a:xfrm>
                <a:off x="7118532" y="4541002"/>
                <a:ext cx="162851" cy="20349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7010400" y="4002023"/>
                <a:ext cx="739140" cy="423671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350" dirty="0"/>
              </a:p>
            </p:txBody>
          </p:sp>
        </p:grpSp>
        <p:pic>
          <p:nvPicPr>
            <p:cNvPr id="14" name="Picture 13" descr="A large airplane flying in the sky&#10;&#10;Description automatically generated with medium confidence">
              <a:extLst>
                <a:ext uri="{FF2B5EF4-FFF2-40B4-BE49-F238E27FC236}">
                  <a16:creationId xmlns:a16="http://schemas.microsoft.com/office/drawing/2014/main" id="{DE1CB92A-5991-6BB4-71FA-DB35F6354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4510147" y="3153336"/>
              <a:ext cx="647098" cy="429208"/>
            </a:xfrm>
            <a:prstGeom prst="rect">
              <a:avLst/>
            </a:prstGeom>
          </p:spPr>
        </p:pic>
        <p:pic>
          <p:nvPicPr>
            <p:cNvPr id="17" name="Picture 16" descr="A large cargo ship carrying containers&#10;&#10;Description automatically generated with low confidence">
              <a:extLst>
                <a:ext uri="{FF2B5EF4-FFF2-40B4-BE49-F238E27FC236}">
                  <a16:creationId xmlns:a16="http://schemas.microsoft.com/office/drawing/2014/main" id="{DEDE3E75-8EAA-06BB-E0A5-16C39DBCC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5765731" y="3219770"/>
              <a:ext cx="742950" cy="495300"/>
            </a:xfrm>
            <a:prstGeom prst="rect">
              <a:avLst/>
            </a:prstGeom>
          </p:spPr>
        </p:pic>
        <p:pic>
          <p:nvPicPr>
            <p:cNvPr id="20" name="Picture 19" descr="A large ship on the water&#10;&#10;Description automatically generated with low confidence">
              <a:extLst>
                <a:ext uri="{FF2B5EF4-FFF2-40B4-BE49-F238E27FC236}">
                  <a16:creationId xmlns:a16="http://schemas.microsoft.com/office/drawing/2014/main" id="{440CB780-2B0B-0F64-BAEB-207046B6D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3451776" y="5600805"/>
              <a:ext cx="849653" cy="475805"/>
            </a:xfrm>
            <a:prstGeom prst="rect">
              <a:avLst/>
            </a:prstGeom>
          </p:spPr>
        </p:pic>
        <p:pic>
          <p:nvPicPr>
            <p:cNvPr id="15" name="Picture 14" descr="A large airplane flying in the sky&#10;&#10;Description automatically generated with medium confidence">
              <a:extLst>
                <a:ext uri="{FF2B5EF4-FFF2-40B4-BE49-F238E27FC236}">
                  <a16:creationId xmlns:a16="http://schemas.microsoft.com/office/drawing/2014/main" id="{6EA4D131-75E1-B51B-6B19-3E80CBB67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2227607" y="5422159"/>
              <a:ext cx="704248" cy="467114"/>
            </a:xfrm>
            <a:prstGeom prst="rect">
              <a:avLst/>
            </a:prstGeom>
          </p:spPr>
        </p:pic>
      </p:grpSp>
      <p:pic>
        <p:nvPicPr>
          <p:cNvPr id="28" name="Picture 27" descr="A picture containing sky, outdoor, water, nature">
            <a:extLst>
              <a:ext uri="{FF2B5EF4-FFF2-40B4-BE49-F238E27FC236}">
                <a16:creationId xmlns:a16="http://schemas.microsoft.com/office/drawing/2014/main" id="{91D470CD-A8B3-6710-A272-1592435B40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422454" y="859910"/>
            <a:ext cx="2895600" cy="1990128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95000"/>
                <a:lumOff val="5000"/>
              </a:schemeClr>
            </a:outerShdw>
          </a:effectLst>
        </p:spPr>
      </p:pic>
      <p:pic>
        <p:nvPicPr>
          <p:cNvPr id="30" name="Picture 29" descr="A picture containing water, sky, nature, outdoor">
            <a:extLst>
              <a:ext uri="{FF2B5EF4-FFF2-40B4-BE49-F238E27FC236}">
                <a16:creationId xmlns:a16="http://schemas.microsoft.com/office/drawing/2014/main" id="{23951EAE-E51F-0000-E48B-04C79E8B8B3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6493835" y="866986"/>
            <a:ext cx="2571822" cy="1961546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3F38692F-A8A8-47C0-F393-2691B75FF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575953"/>
            <a:ext cx="2133600" cy="365125"/>
          </a:xfrm>
        </p:spPr>
        <p:txBody>
          <a:bodyPr/>
          <a:lstStyle/>
          <a:p>
            <a:fld id="{EDAEC0DD-16F7-48E5-AA30-76A92E0252A5}" type="slidenum">
              <a:rPr lang="en-US" smtClean="0"/>
              <a:t>4</a:t>
            </a:fld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941BCB6-EEAD-D17A-7572-3846D4B10B41}"/>
              </a:ext>
            </a:extLst>
          </p:cNvPr>
          <p:cNvSpPr/>
          <p:nvPr/>
        </p:nvSpPr>
        <p:spPr>
          <a:xfrm>
            <a:off x="4900864" y="4851251"/>
            <a:ext cx="1250197" cy="1121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340056" y="109728"/>
            <a:ext cx="822960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200" b="1" dirty="0">
                <a:solidFill>
                  <a:srgbClr val="BE0023"/>
                </a:solidFill>
              </a:rPr>
              <a:t>Site Profile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BE002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57200" y="762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 txBox="1">
            <a:spLocks/>
          </p:cNvSpPr>
          <p:nvPr/>
        </p:nvSpPr>
        <p:spPr>
          <a:xfrm>
            <a:off x="8418344" y="6370418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E5457D-E31D-40B0-9A92-3BB9EDE6067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4367" y="827772"/>
            <a:ext cx="4099257" cy="590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05000"/>
              </a:lnSpc>
              <a:spcBef>
                <a:spcPts val="600"/>
              </a:spcBef>
            </a:pPr>
            <a:r>
              <a:rPr lang="en-US" sz="1600" b="1" dirty="0">
                <a:solidFill>
                  <a:schemeClr val="tx2"/>
                </a:solidFill>
              </a:rPr>
              <a:t>Production Facilities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production buildings suitable for API production at large scale (1000-2000 gallons)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production building suitable for API production at a small scale (150 gallons)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production building with micronization capabilities</a:t>
            </a:r>
          </a:p>
          <a:p>
            <a:pPr fontAlgn="t">
              <a:lnSpc>
                <a:spcPct val="105000"/>
              </a:lnSpc>
              <a:spcBef>
                <a:spcPts val="1800"/>
              </a:spcBef>
            </a:pPr>
            <a:r>
              <a:rPr lang="en-US" sz="1600" b="1" dirty="0">
                <a:solidFill>
                  <a:schemeClr val="tx2"/>
                </a:solidFill>
              </a:rPr>
              <a:t>Other Facilities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Utilities with wastewater treatment plant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Warehouse and dispensing building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Anhydrous HCl handling system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Solvent tank farm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Solvent recovery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Laboratory and technical support building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Maintenance building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Administration building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Parking and cafeteria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10-acre nature reserve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Wellness Center (Gym)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Warehouse, 500 pallet space, capable of handling-controlled substances</a:t>
            </a:r>
          </a:p>
        </p:txBody>
      </p:sp>
      <p:graphicFrame>
        <p:nvGraphicFramePr>
          <p:cNvPr id="26" name="TextBox 5">
            <a:extLst>
              <a:ext uri="{FF2B5EF4-FFF2-40B4-BE49-F238E27FC236}">
                <a16:creationId xmlns:a16="http://schemas.microsoft.com/office/drawing/2014/main" id="{336606EE-3A30-8B11-2668-E82702B93E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334121"/>
              </p:ext>
            </p:extLst>
          </p:nvPr>
        </p:nvGraphicFramePr>
        <p:xfrm>
          <a:off x="472743" y="838205"/>
          <a:ext cx="4099257" cy="5897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303121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2832049" y="3471695"/>
            <a:ext cx="304800" cy="221604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QA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362200" y="4725167"/>
            <a:ext cx="553605" cy="235665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Admin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58394" y="2533178"/>
            <a:ext cx="838200" cy="235665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Warehouse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3915837" y="3446461"/>
            <a:ext cx="1002763" cy="235665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Maintenance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953974" y="2278935"/>
            <a:ext cx="838200" cy="235665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Tank Farm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3344511" y="2744865"/>
            <a:ext cx="664489" cy="235665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Bldg. 22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4156917" y="2761384"/>
            <a:ext cx="664489" cy="235665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Bldg. 21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553942" y="1471910"/>
            <a:ext cx="664489" cy="235665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Bldg. 25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4356669" y="1484939"/>
            <a:ext cx="664489" cy="235665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Bldg. 24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023522" y="2761383"/>
            <a:ext cx="664489" cy="235665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Bldg. 23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257800" y="1839290"/>
            <a:ext cx="922745" cy="366527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Haz Mat Warehouse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6781496" y="2298645"/>
            <a:ext cx="922745" cy="366527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Solvent Recovery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594861" y="3367273"/>
            <a:ext cx="922745" cy="366527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Wastewater Treatment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105400" y="3505200"/>
            <a:ext cx="749577" cy="247052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Utilities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4876800" y="4343400"/>
            <a:ext cx="922745" cy="366527"/>
          </a:xfrm>
          <a:prstGeom prst="roundRect">
            <a:avLst/>
          </a:prstGeom>
          <a:solidFill>
            <a:schemeClr val="bg1">
              <a:alpha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Wellness Center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A6A929-DF2C-7BAE-2E0E-D6A04C2F0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EC0DD-16F7-48E5-AA30-76A92E0252A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368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2678CE-B7B4-4328-ECE1-748DFBA5A0A1}"/>
              </a:ext>
            </a:extLst>
          </p:cNvPr>
          <p:cNvSpPr/>
          <p:nvPr/>
        </p:nvSpPr>
        <p:spPr>
          <a:xfrm>
            <a:off x="4716272" y="5616455"/>
            <a:ext cx="1752600" cy="250946"/>
          </a:xfrm>
          <a:prstGeom prst="roundRect">
            <a:avLst>
              <a:gd name="adj" fmla="val 233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8173B1-F1A3-116E-EF5F-A7380A5A4A3F}"/>
              </a:ext>
            </a:extLst>
          </p:cNvPr>
          <p:cNvSpPr/>
          <p:nvPr/>
        </p:nvSpPr>
        <p:spPr>
          <a:xfrm>
            <a:off x="4741164" y="3697975"/>
            <a:ext cx="1752600" cy="250946"/>
          </a:xfrm>
          <a:prstGeom prst="roundRect">
            <a:avLst>
              <a:gd name="adj" fmla="val 233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5FFD5AB-7107-6F9F-C222-9F83DBB4F21A}"/>
              </a:ext>
            </a:extLst>
          </p:cNvPr>
          <p:cNvSpPr/>
          <p:nvPr/>
        </p:nvSpPr>
        <p:spPr>
          <a:xfrm>
            <a:off x="4655312" y="955040"/>
            <a:ext cx="1752600" cy="250946"/>
          </a:xfrm>
          <a:prstGeom prst="roundRect">
            <a:avLst>
              <a:gd name="adj" fmla="val 233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329593-6AAD-1A10-8A5A-36F38EBF6251}"/>
              </a:ext>
            </a:extLst>
          </p:cNvPr>
          <p:cNvSpPr/>
          <p:nvPr/>
        </p:nvSpPr>
        <p:spPr>
          <a:xfrm>
            <a:off x="533400" y="5334000"/>
            <a:ext cx="1752600" cy="250946"/>
          </a:xfrm>
          <a:prstGeom prst="roundRect">
            <a:avLst>
              <a:gd name="adj" fmla="val 233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331A2F9-2C45-8475-D934-59D02E41A1BB}"/>
              </a:ext>
            </a:extLst>
          </p:cNvPr>
          <p:cNvSpPr/>
          <p:nvPr/>
        </p:nvSpPr>
        <p:spPr>
          <a:xfrm>
            <a:off x="533400" y="2863758"/>
            <a:ext cx="1752600" cy="250946"/>
          </a:xfrm>
          <a:prstGeom prst="roundRect">
            <a:avLst>
              <a:gd name="adj" fmla="val 233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612E5F3-3CC3-122F-8E54-692AF9163A13}"/>
              </a:ext>
            </a:extLst>
          </p:cNvPr>
          <p:cNvSpPr/>
          <p:nvPr/>
        </p:nvSpPr>
        <p:spPr>
          <a:xfrm>
            <a:off x="493063" y="990600"/>
            <a:ext cx="1752600" cy="250946"/>
          </a:xfrm>
          <a:prstGeom prst="roundRect">
            <a:avLst>
              <a:gd name="adj" fmla="val 233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40056" y="109728"/>
            <a:ext cx="822960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200" b="1" dirty="0">
                <a:solidFill>
                  <a:srgbClr val="BE0023"/>
                </a:solidFill>
              </a:rPr>
              <a:t>Production Equipment List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BE002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57200" y="762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2743" y="914400"/>
            <a:ext cx="4099257" cy="5283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05000"/>
              </a:lnSpc>
              <a:spcBef>
                <a:spcPts val="600"/>
              </a:spcBef>
            </a:pPr>
            <a:r>
              <a:rPr lang="en-US" sz="1600" b="1" dirty="0">
                <a:solidFill>
                  <a:schemeClr val="bg1"/>
                </a:solidFill>
              </a:rPr>
              <a:t>Building 21</a:t>
            </a:r>
            <a:endParaRPr lang="en-US" dirty="0">
              <a:solidFill>
                <a:schemeClr val="bg1"/>
              </a:solidFill>
            </a:endParaRP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Glass-lined reactors 4,000 liters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Glass-lined receiver 6,000 liters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Glass-lined receiver 2,500 liters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Heinkel HF-600 SS316 centrifuge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SS316 plate dryer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Building 22</a:t>
            </a:r>
            <a:endParaRPr lang="en-US" dirty="0">
              <a:solidFill>
                <a:schemeClr val="bg1"/>
              </a:solidFill>
            </a:endParaRP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Glass-lined reactors 500 liters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Glass lined receiver 850 liters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Heinkel HF-450 SS316 centrifuge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SS316 cone dryer 200 liters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SS316 Bauermeister UT-03 pin mill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Liquid &amp; solids charging booth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Highly contained facility 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Building 25</a:t>
            </a:r>
            <a:endParaRPr lang="en-US" dirty="0">
              <a:solidFill>
                <a:schemeClr val="bg1"/>
              </a:solidFill>
            </a:endParaRP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Sturtevant spiral jet mill, 12-inch (Micronizer)</a:t>
            </a:r>
          </a:p>
          <a:p>
            <a:pPr marL="0" lvl="3" fontAlgn="t">
              <a:lnSpc>
                <a:spcPct val="105000"/>
              </a:lnSpc>
              <a:spcBef>
                <a:spcPts val="400"/>
              </a:spcBef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418344" y="6370418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E5457D-E31D-40B0-9A92-3BB9EDE6067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0872" y="911351"/>
            <a:ext cx="4099257" cy="557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05000"/>
              </a:lnSpc>
              <a:spcBef>
                <a:spcPts val="600"/>
              </a:spcBef>
            </a:pPr>
            <a:r>
              <a:rPr lang="en-US" sz="1600" b="1" dirty="0">
                <a:solidFill>
                  <a:schemeClr val="bg1"/>
                </a:solidFill>
              </a:rPr>
              <a:t>Building 23</a:t>
            </a:r>
            <a:endParaRPr lang="en-US" dirty="0">
              <a:solidFill>
                <a:schemeClr val="bg1"/>
              </a:solidFill>
            </a:endParaRP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Glass-lined reactors 6,000 liters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Glass-lined reactor 10,000 liters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Glass-lined receivers 4,000 liters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Glass-lined receiver 7,500 liters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SS316 receiver 15,000 liters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Hastelloy filter dryer, 3 m</a:t>
            </a:r>
            <a:r>
              <a:rPr lang="en-US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area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/>
              <a:t>Purified water generation system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/>
              <a:t>1 receiver (SS316) of 15,000 liters for purified water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3" fontAlgn="t">
              <a:lnSpc>
                <a:spcPct val="105000"/>
              </a:lnSpc>
              <a:spcBef>
                <a:spcPts val="400"/>
              </a:spcBef>
              <a:defRPr/>
            </a:pPr>
            <a:r>
              <a:rPr lang="en-US" sz="1600" b="1" dirty="0">
                <a:solidFill>
                  <a:schemeClr val="bg1"/>
                </a:solidFill>
              </a:rPr>
              <a:t>Building 24</a:t>
            </a:r>
            <a:endParaRPr lang="en-US" dirty="0">
              <a:solidFill>
                <a:schemeClr val="bg1"/>
              </a:solidFill>
            </a:endParaRP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Hastelloy reactor 7,500 liters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Glass-lined reactors 7,500 liters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Glass-lined reactors 6,000 liters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Glass-lined reactor 4,000 liters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 Hastelloy filter dryers, 3 m</a:t>
            </a:r>
            <a:r>
              <a:rPr lang="en-US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area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/>
              <a:t>Solid Charging/Discharging Enclosed Areas 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Solvent Recovery</a:t>
            </a:r>
            <a:endParaRPr lang="en-US" dirty="0">
              <a:solidFill>
                <a:schemeClr val="bg1"/>
              </a:solidFill>
            </a:endParaRP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distillation columns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storage tanks  136,000 liters</a:t>
            </a:r>
          </a:p>
        </p:txBody>
      </p:sp>
    </p:spTree>
    <p:extLst>
      <p:ext uri="{BB962C8B-B14F-4D97-AF65-F5344CB8AC3E}">
        <p14:creationId xmlns:p14="http://schemas.microsoft.com/office/powerpoint/2010/main" val="236157748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373B5A-94CA-792D-6C1B-97B5C33536EA}"/>
              </a:ext>
            </a:extLst>
          </p:cNvPr>
          <p:cNvSpPr/>
          <p:nvPr/>
        </p:nvSpPr>
        <p:spPr>
          <a:xfrm>
            <a:off x="4676139" y="1195791"/>
            <a:ext cx="4063697" cy="846646"/>
          </a:xfrm>
          <a:prstGeom prst="roundRect">
            <a:avLst>
              <a:gd name="adj" fmla="val 253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40056" y="109728"/>
            <a:ext cx="822960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200" b="1" dirty="0">
                <a:solidFill>
                  <a:srgbClr val="BE0023"/>
                </a:solidFill>
              </a:rPr>
              <a:t>Production Capabilities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BE0023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57200" y="762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 txBox="1">
            <a:spLocks/>
          </p:cNvSpPr>
          <p:nvPr/>
        </p:nvSpPr>
        <p:spPr>
          <a:xfrm>
            <a:off x="8418344" y="6370418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E5457D-E31D-40B0-9A92-3BB9EDE6067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1699" y="1902756"/>
            <a:ext cx="4099257" cy="1377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fontAlgn="t">
              <a:lnSpc>
                <a:spcPct val="105000"/>
              </a:lnSpc>
              <a:spcBef>
                <a:spcPts val="400"/>
              </a:spcBef>
              <a:defRPr/>
            </a:pP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Cryogenic temperatures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Cytotoxic-capable reaction vessels</a:t>
            </a:r>
          </a:p>
          <a:p>
            <a:pPr marL="228600" lvl="3" indent="-228600" fontAlgn="t">
              <a:lnSpc>
                <a:spcPct val="105000"/>
              </a:lnSpc>
              <a:spcBef>
                <a:spcPts val="400"/>
              </a:spcBef>
              <a:buFont typeface="Wingdings" panose="05000000000000000000" pitchFamily="2" charset="2"/>
              <a:buChar char="§"/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Solar Panel Farm </a:t>
            </a:r>
          </a:p>
        </p:txBody>
      </p:sp>
      <p:graphicFrame>
        <p:nvGraphicFramePr>
          <p:cNvPr id="26" name="TextBox 5">
            <a:extLst>
              <a:ext uri="{FF2B5EF4-FFF2-40B4-BE49-F238E27FC236}">
                <a16:creationId xmlns:a16="http://schemas.microsoft.com/office/drawing/2014/main" id="{CF5384D6-D775-4269-E23C-F29EC9D11A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5985073"/>
              </p:ext>
            </p:extLst>
          </p:nvPr>
        </p:nvGraphicFramePr>
        <p:xfrm>
          <a:off x="472743" y="1195791"/>
          <a:ext cx="4099257" cy="5174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BEC74E8-E5F4-4DBA-0C5F-129ADFF8EB55}"/>
              </a:ext>
            </a:extLst>
          </p:cNvPr>
          <p:cNvSpPr txBox="1"/>
          <p:nvPr/>
        </p:nvSpPr>
        <p:spPr>
          <a:xfrm>
            <a:off x="4711699" y="1270363"/>
            <a:ext cx="25501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</a:rPr>
              <a:t>Potential Capabilities</a:t>
            </a:r>
          </a:p>
        </p:txBody>
      </p:sp>
    </p:spTree>
    <p:extLst>
      <p:ext uri="{BB962C8B-B14F-4D97-AF65-F5344CB8AC3E}">
        <p14:creationId xmlns:p14="http://schemas.microsoft.com/office/powerpoint/2010/main" val="82303958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/>
        </p:nvSpPr>
        <p:spPr>
          <a:xfrm>
            <a:off x="340056" y="109728"/>
            <a:ext cx="8229600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BE0023"/>
                </a:solidFill>
                <a:effectLst/>
                <a:uLnTx/>
                <a:uFillTx/>
                <a:ea typeface="+mj-ea"/>
                <a:cs typeface="+mj-cs"/>
              </a:rPr>
              <a:t>Our People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57200" y="762000"/>
            <a:ext cx="82296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/>
          <p:cNvSpPr txBox="1">
            <a:spLocks/>
          </p:cNvSpPr>
          <p:nvPr/>
        </p:nvSpPr>
        <p:spPr>
          <a:xfrm>
            <a:off x="8418344" y="6370418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E5457D-E31D-40B0-9A92-3BB9EDE60670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group of people posing for a photo">
            <a:extLst>
              <a:ext uri="{FF2B5EF4-FFF2-40B4-BE49-F238E27FC236}">
                <a16:creationId xmlns:a16="http://schemas.microsoft.com/office/drawing/2014/main" id="{5B18525E-F3D2-F14C-038B-8CB9E6282F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97" y="1943100"/>
            <a:ext cx="5479507" cy="3808734"/>
          </a:xfrm>
          <a:prstGeom prst="rect">
            <a:avLst/>
          </a:prstGeom>
        </p:spPr>
      </p:pic>
      <p:graphicFrame>
        <p:nvGraphicFramePr>
          <p:cNvPr id="26" name="TextBox 8">
            <a:extLst>
              <a:ext uri="{FF2B5EF4-FFF2-40B4-BE49-F238E27FC236}">
                <a16:creationId xmlns:a16="http://schemas.microsoft.com/office/drawing/2014/main" id="{DD42FC05-FDCD-B952-CF3F-5E5561FCEF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0344800"/>
              </p:ext>
            </p:extLst>
          </p:nvPr>
        </p:nvGraphicFramePr>
        <p:xfrm>
          <a:off x="5912363" y="1124716"/>
          <a:ext cx="3080021" cy="5638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5166017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dc7d05db-9a88-43f7-9979-b3027636d983" ContentTypeId="0x01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436E6E9804FF4391BEE2C5ABF06802" ma:contentTypeVersion="16" ma:contentTypeDescription="Create a new document." ma:contentTypeScope="" ma:versionID="4a0e4ac7fb179481fa6a74489e2f22a3">
  <xsd:schema xmlns:xsd="http://www.w3.org/2001/XMLSchema" xmlns:xs="http://www.w3.org/2001/XMLSchema" xmlns:p="http://schemas.microsoft.com/office/2006/metadata/properties" xmlns:ns2="eb1e4ef7-4697-473e-964b-784f9eb2fa44" xmlns:ns3="f456a7cc-388d-4744-a26c-be4746ef052d" targetNamespace="http://schemas.microsoft.com/office/2006/metadata/properties" ma:root="true" ma:fieldsID="8070153860167e38aa2e644c3701bb89" ns2:_="" ns3:_="">
    <xsd:import namespace="eb1e4ef7-4697-473e-964b-784f9eb2fa44"/>
    <xsd:import namespace="f456a7cc-388d-4744-a26c-be4746ef05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Rev_x002f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1e4ef7-4697-473e-964b-784f9eb2fa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3630236-bd39-4f2b-8226-0a74aca043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Rev_x002f_Date" ma:index="23" nillable="true" ma:displayName="Rev/Date" ma:format="Dropdown" ma:internalName="Rev_x002f_Dat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56a7cc-388d-4744-a26c-be4746ef052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58d11de-d40e-4378-8278-8ecb104d56f0}" ma:internalName="TaxCatchAll" ma:showField="CatchAllData" ma:web="f456a7cc-388d-4744-a26c-be4746ef05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56a7cc-388d-4744-a26c-be4746ef052d">
      <Value>3</Value>
      <Value>2</Value>
      <Value>1</Value>
    </TaxCatchAll>
    <lcf76f155ced4ddcb4097134ff3c332f xmlns="eb1e4ef7-4697-473e-964b-784f9eb2fa44">
      <Terms xmlns="http://schemas.microsoft.com/office/infopath/2007/PartnerControls"/>
    </lcf76f155ced4ddcb4097134ff3c332f>
    <Rev_x002f_Date xmlns="eb1e4ef7-4697-473e-964b-784f9eb2fa44" xsi:nil="true"/>
  </documentManagement>
</p:properties>
</file>

<file path=customXml/itemProps1.xml><?xml version="1.0" encoding="utf-8"?>
<ds:datastoreItem xmlns:ds="http://schemas.openxmlformats.org/officeDocument/2006/customXml" ds:itemID="{316570A7-63CD-418E-9F21-A77DA4ADF7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7348DC-5F4E-4C75-8291-C8321AB1582D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6C23123A-ECB0-4A60-A3C7-42C1EDF67B3D}"/>
</file>

<file path=customXml/itemProps4.xml><?xml version="1.0" encoding="utf-8"?>
<ds:datastoreItem xmlns:ds="http://schemas.openxmlformats.org/officeDocument/2006/customXml" ds:itemID="{243FDC47-0E38-4E53-9B49-277734CCA7D8}">
  <ds:schemaRefs>
    <ds:schemaRef ds:uri="http://purl.org/dc/elements/1.1/"/>
    <ds:schemaRef ds:uri="33648e8c-5399-4ce0-994e-2f4ddb1c4614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2520</TotalTime>
  <Words>1139</Words>
  <Application>Microsoft Office PowerPoint</Application>
  <PresentationFormat>On-screen Show (4:3)</PresentationFormat>
  <Paragraphs>211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Trebuchet MS</vt:lpstr>
      <vt:lpstr>Wingdings</vt:lpstr>
      <vt:lpstr>Office Theme</vt:lpstr>
      <vt:lpstr>1_Office Theme</vt:lpstr>
      <vt:lpstr> API Manufacturing Site  Guayama, Puerto Rico        </vt:lpstr>
      <vt:lpstr>Skalar Pharma</vt:lpstr>
      <vt:lpstr>Strategic Statement</vt:lpstr>
      <vt:lpstr>Puerto Rico –US Territory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Laboratory Capabilities </vt:lpstr>
      <vt:lpstr>PowerPoint Presentation</vt:lpstr>
      <vt:lpstr>PowerPoint Presentation</vt:lpstr>
      <vt:lpstr>PowerPoint Presentation</vt:lpstr>
    </vt:vector>
  </TitlesOfParts>
  <Company>Eli Lilly and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Diane M Tennenhouse</dc:creator>
  <cp:lastModifiedBy>Andrew Ramirez</cp:lastModifiedBy>
  <cp:revision>43</cp:revision>
  <cp:lastPrinted>2023-04-13T19:48:32Z</cp:lastPrinted>
  <dcterms:created xsi:type="dcterms:W3CDTF">2014-01-22T15:02:24Z</dcterms:created>
  <dcterms:modified xsi:type="dcterms:W3CDTF">2023-04-19T11:51:39Z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0x010100EA6172B5478BC74BB0C7EF215B21BFB8</vt:lpwstr>
  </property>
</Properties>
</file>